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671" r:id="rId2"/>
  </p:sldMasterIdLst>
  <p:notesMasterIdLst>
    <p:notesMasterId r:id="rId24"/>
  </p:notesMasterIdLst>
  <p:handoutMasterIdLst>
    <p:handoutMasterId r:id="rId25"/>
  </p:handoutMasterIdLst>
  <p:sldIdLst>
    <p:sldId id="261" r:id="rId3"/>
    <p:sldId id="278" r:id="rId4"/>
    <p:sldId id="312" r:id="rId5"/>
    <p:sldId id="269" r:id="rId6"/>
    <p:sldId id="294" r:id="rId7"/>
    <p:sldId id="317" r:id="rId8"/>
    <p:sldId id="266" r:id="rId9"/>
    <p:sldId id="321" r:id="rId10"/>
    <p:sldId id="271" r:id="rId11"/>
    <p:sldId id="318" r:id="rId12"/>
    <p:sldId id="281" r:id="rId13"/>
    <p:sldId id="289" r:id="rId14"/>
    <p:sldId id="314" r:id="rId15"/>
    <p:sldId id="276" r:id="rId16"/>
    <p:sldId id="320" r:id="rId17"/>
    <p:sldId id="319" r:id="rId18"/>
    <p:sldId id="316" r:id="rId19"/>
    <p:sldId id="295" r:id="rId20"/>
    <p:sldId id="267" r:id="rId21"/>
    <p:sldId id="313" r:id="rId22"/>
    <p:sldId id="277" r:id="rId23"/>
  </p:sldIdLst>
  <p:sldSz cx="9144000" cy="6858000" type="screen4x3"/>
  <p:notesSz cx="6805613" cy="9944100"/>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4">
          <p15:clr>
            <a:srgbClr val="A4A3A4"/>
          </p15:clr>
        </p15:guide>
        <p15:guide id="2" pos="2116">
          <p15:clr>
            <a:srgbClr val="A4A3A4"/>
          </p15:clr>
        </p15:guide>
        <p15:guide id="3" orient="horz" pos="3132">
          <p15:clr>
            <a:srgbClr val="A4A3A4"/>
          </p15:clr>
        </p15:guide>
        <p15:guide id="4"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F5494"/>
    <a:srgbClr val="3E6FD2"/>
    <a:srgbClr val="2D5EC1"/>
    <a:srgbClr val="3166CF"/>
    <a:srgbClr val="133176"/>
    <a:srgbClr val="FF0000"/>
    <a:srgbClr val="FFD624"/>
    <a:srgbClr val="BDD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4771" autoAdjust="0"/>
    <p:restoredTop sz="94660"/>
  </p:normalViewPr>
  <p:slideViewPr>
    <p:cSldViewPr>
      <p:cViewPr>
        <p:scale>
          <a:sx n="80" d="100"/>
          <a:sy n="80" d="100"/>
        </p:scale>
        <p:origin x="533" y="230"/>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79" d="100"/>
          <a:sy n="79" d="100"/>
        </p:scale>
        <p:origin x="-3954" y="-102"/>
      </p:cViewPr>
      <p:guideLst>
        <p:guide orient="horz" pos="3104"/>
        <p:guide pos="2116"/>
        <p:guide orient="horz" pos="3132"/>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106641-D414-4254-B38E-7C9B54D10186}" type="doc">
      <dgm:prSet loTypeId="urn:microsoft.com/office/officeart/2005/8/layout/hProcess6" loCatId="process" qsTypeId="urn:microsoft.com/office/officeart/2005/8/quickstyle/simple1" qsCatId="simple" csTypeId="urn:microsoft.com/office/officeart/2005/8/colors/accent2_2" csCatId="accent2" phldr="1"/>
      <dgm:spPr/>
    </dgm:pt>
    <dgm:pt modelId="{F2876546-BA45-454E-B3EF-17ADC7E56CBE}">
      <dgm:prSet phldrT="[Text]"/>
      <dgm:spPr/>
      <dgm:t>
        <a:bodyPr/>
        <a:lstStyle/>
        <a:p>
          <a:r>
            <a:rPr lang="fr-BE" dirty="0" smtClean="0"/>
            <a:t>Version 1.0</a:t>
          </a:r>
          <a:endParaRPr lang="fr-BE" dirty="0"/>
        </a:p>
      </dgm:t>
    </dgm:pt>
    <dgm:pt modelId="{6B72EF3F-A6A6-4426-AC50-B3C63A64B56D}" type="parTrans" cxnId="{8826B9E8-0EEE-4E7B-B499-022B3B03BBC3}">
      <dgm:prSet/>
      <dgm:spPr/>
      <dgm:t>
        <a:bodyPr/>
        <a:lstStyle/>
        <a:p>
          <a:endParaRPr lang="fr-BE"/>
        </a:p>
      </dgm:t>
    </dgm:pt>
    <dgm:pt modelId="{54492906-2A3B-4024-A2A7-1E074E4E274E}" type="sibTrans" cxnId="{8826B9E8-0EEE-4E7B-B499-022B3B03BBC3}">
      <dgm:prSet/>
      <dgm:spPr/>
      <dgm:t>
        <a:bodyPr/>
        <a:lstStyle/>
        <a:p>
          <a:endParaRPr lang="fr-BE"/>
        </a:p>
      </dgm:t>
    </dgm:pt>
    <dgm:pt modelId="{49D77FDA-3D39-4ABD-AADD-9C766E971520}">
      <dgm:prSet phldrT="[Text]"/>
      <dgm:spPr/>
      <dgm:t>
        <a:bodyPr/>
        <a:lstStyle/>
        <a:p>
          <a:r>
            <a:rPr lang="fr-BE" dirty="0" smtClean="0"/>
            <a:t>Version 2.0</a:t>
          </a:r>
          <a:endParaRPr lang="fr-BE" dirty="0"/>
        </a:p>
      </dgm:t>
    </dgm:pt>
    <dgm:pt modelId="{CF0D6A00-E450-4E87-A2A8-33D96E54F990}" type="parTrans" cxnId="{B37F87D1-CC08-46C6-B144-7BF5A4BB683B}">
      <dgm:prSet/>
      <dgm:spPr/>
      <dgm:t>
        <a:bodyPr/>
        <a:lstStyle/>
        <a:p>
          <a:endParaRPr lang="fr-BE"/>
        </a:p>
      </dgm:t>
    </dgm:pt>
    <dgm:pt modelId="{FE2596B2-3E4E-4C23-BBBD-BF9F12713099}" type="sibTrans" cxnId="{B37F87D1-CC08-46C6-B144-7BF5A4BB683B}">
      <dgm:prSet/>
      <dgm:spPr/>
      <dgm:t>
        <a:bodyPr/>
        <a:lstStyle/>
        <a:p>
          <a:endParaRPr lang="fr-BE"/>
        </a:p>
      </dgm:t>
    </dgm:pt>
    <dgm:pt modelId="{3131DC53-943D-42F7-8124-D0E714A4C030}">
      <dgm:prSet phldrT="[Text]"/>
      <dgm:spPr/>
      <dgm:t>
        <a:bodyPr/>
        <a:lstStyle/>
        <a:p>
          <a:r>
            <a:rPr lang="fr-BE" dirty="0" smtClean="0"/>
            <a:t>Version 2.1</a:t>
          </a:r>
          <a:endParaRPr lang="fr-BE" dirty="0"/>
        </a:p>
      </dgm:t>
    </dgm:pt>
    <dgm:pt modelId="{AAAB2CE0-BB34-4F44-8759-D56ED9B016E7}" type="parTrans" cxnId="{099B60A7-B7C8-44E7-8966-2F29FA2C274F}">
      <dgm:prSet/>
      <dgm:spPr/>
      <dgm:t>
        <a:bodyPr/>
        <a:lstStyle/>
        <a:p>
          <a:endParaRPr lang="fr-BE"/>
        </a:p>
      </dgm:t>
    </dgm:pt>
    <dgm:pt modelId="{D5C5C78A-1045-4270-841D-B1383388AEBE}" type="sibTrans" cxnId="{099B60A7-B7C8-44E7-8966-2F29FA2C274F}">
      <dgm:prSet/>
      <dgm:spPr/>
      <dgm:t>
        <a:bodyPr/>
        <a:lstStyle/>
        <a:p>
          <a:endParaRPr lang="fr-BE"/>
        </a:p>
      </dgm:t>
    </dgm:pt>
    <dgm:pt modelId="{1DAE5643-AF98-46FD-AE44-7A38D7B8304B}">
      <dgm:prSet/>
      <dgm:spPr/>
      <dgm:t>
        <a:bodyPr/>
        <a:lstStyle/>
        <a:p>
          <a:endParaRPr lang="fr-BE"/>
        </a:p>
      </dgm:t>
    </dgm:pt>
    <dgm:pt modelId="{73410C0B-46CA-4BF6-9991-E74EFF5485B8}" type="parTrans" cxnId="{05E65DCD-B04E-4C42-8012-E6A43B8A7511}">
      <dgm:prSet/>
      <dgm:spPr/>
      <dgm:t>
        <a:bodyPr/>
        <a:lstStyle/>
        <a:p>
          <a:endParaRPr lang="fr-BE"/>
        </a:p>
      </dgm:t>
    </dgm:pt>
    <dgm:pt modelId="{F367BE89-D3E1-446D-B690-3B80AFC8C3D6}" type="sibTrans" cxnId="{05E65DCD-B04E-4C42-8012-E6A43B8A7511}">
      <dgm:prSet/>
      <dgm:spPr/>
      <dgm:t>
        <a:bodyPr/>
        <a:lstStyle/>
        <a:p>
          <a:endParaRPr lang="fr-BE"/>
        </a:p>
      </dgm:t>
    </dgm:pt>
    <dgm:pt modelId="{ED823C84-0A85-4B31-9B23-53916DC0F038}">
      <dgm:prSet/>
      <dgm:spPr/>
      <dgm:t>
        <a:bodyPr/>
        <a:lstStyle/>
        <a:p>
          <a:endParaRPr lang="fr-BE"/>
        </a:p>
      </dgm:t>
    </dgm:pt>
    <dgm:pt modelId="{BAD3A1FE-763D-4DBF-A961-304AF6E7F73C}" type="parTrans" cxnId="{A98C0EFA-B2AF-4B49-917B-52ED817ACC15}">
      <dgm:prSet/>
      <dgm:spPr/>
      <dgm:t>
        <a:bodyPr/>
        <a:lstStyle/>
        <a:p>
          <a:endParaRPr lang="fr-BE"/>
        </a:p>
      </dgm:t>
    </dgm:pt>
    <dgm:pt modelId="{06EDD697-08CD-4926-A1E8-588884E73B8A}" type="sibTrans" cxnId="{A98C0EFA-B2AF-4B49-917B-52ED817ACC15}">
      <dgm:prSet/>
      <dgm:spPr/>
      <dgm:t>
        <a:bodyPr/>
        <a:lstStyle/>
        <a:p>
          <a:endParaRPr lang="fr-BE"/>
        </a:p>
      </dgm:t>
    </dgm:pt>
    <dgm:pt modelId="{D775CAC5-0C93-470C-9870-5A31E12C0986}">
      <dgm:prSet/>
      <dgm:spPr/>
      <dgm:t>
        <a:bodyPr/>
        <a:lstStyle/>
        <a:p>
          <a:endParaRPr lang="fr-BE"/>
        </a:p>
      </dgm:t>
    </dgm:pt>
    <dgm:pt modelId="{0ACE2C58-1F3A-46A2-A7C6-E1C7ADED6108}" type="parTrans" cxnId="{01AA9832-C8E9-4C21-AA2C-5ACD4F5DAC24}">
      <dgm:prSet/>
      <dgm:spPr/>
      <dgm:t>
        <a:bodyPr/>
        <a:lstStyle/>
        <a:p>
          <a:endParaRPr lang="fr-BE"/>
        </a:p>
      </dgm:t>
    </dgm:pt>
    <dgm:pt modelId="{D6719AB8-AF0A-4E6D-AEF1-A5FF45019707}" type="sibTrans" cxnId="{01AA9832-C8E9-4C21-AA2C-5ACD4F5DAC24}">
      <dgm:prSet/>
      <dgm:spPr/>
      <dgm:t>
        <a:bodyPr/>
        <a:lstStyle/>
        <a:p>
          <a:endParaRPr lang="fr-BE"/>
        </a:p>
      </dgm:t>
    </dgm:pt>
    <dgm:pt modelId="{ECFD978F-06B1-4D66-B242-EF1F2F795574}" type="pres">
      <dgm:prSet presAssocID="{5B106641-D414-4254-B38E-7C9B54D10186}" presName="theList" presStyleCnt="0">
        <dgm:presLayoutVars>
          <dgm:dir/>
          <dgm:animLvl val="lvl"/>
          <dgm:resizeHandles val="exact"/>
        </dgm:presLayoutVars>
      </dgm:prSet>
      <dgm:spPr/>
    </dgm:pt>
    <dgm:pt modelId="{35817BED-C3EB-4BF8-90C5-EB38F32E9463}" type="pres">
      <dgm:prSet presAssocID="{F2876546-BA45-454E-B3EF-17ADC7E56CBE}" presName="compNode" presStyleCnt="0"/>
      <dgm:spPr/>
    </dgm:pt>
    <dgm:pt modelId="{86276D69-6F94-4BFF-815B-D6521C19774D}" type="pres">
      <dgm:prSet presAssocID="{F2876546-BA45-454E-B3EF-17ADC7E56CBE}" presName="noGeometry" presStyleCnt="0"/>
      <dgm:spPr/>
    </dgm:pt>
    <dgm:pt modelId="{23B0519A-45A2-404C-AFF5-E48E032F1C39}" type="pres">
      <dgm:prSet presAssocID="{F2876546-BA45-454E-B3EF-17ADC7E56CBE}" presName="childTextVisible" presStyleLbl="bgAccFollowNode1" presStyleIdx="0" presStyleCnt="3">
        <dgm:presLayoutVars>
          <dgm:bulletEnabled val="1"/>
        </dgm:presLayoutVars>
      </dgm:prSet>
      <dgm:spPr/>
    </dgm:pt>
    <dgm:pt modelId="{D6BE7852-9924-4884-925C-A439E5FDE782}" type="pres">
      <dgm:prSet presAssocID="{F2876546-BA45-454E-B3EF-17ADC7E56CBE}" presName="childTextHidden" presStyleLbl="bgAccFollowNode1" presStyleIdx="0" presStyleCnt="3"/>
      <dgm:spPr/>
    </dgm:pt>
    <dgm:pt modelId="{B1EAB646-6FD6-40BC-89C7-4A560C28C3D7}" type="pres">
      <dgm:prSet presAssocID="{F2876546-BA45-454E-B3EF-17ADC7E56CBE}" presName="parentText" presStyleLbl="node1" presStyleIdx="0" presStyleCnt="3">
        <dgm:presLayoutVars>
          <dgm:chMax val="1"/>
          <dgm:bulletEnabled val="1"/>
        </dgm:presLayoutVars>
      </dgm:prSet>
      <dgm:spPr/>
      <dgm:t>
        <a:bodyPr/>
        <a:lstStyle/>
        <a:p>
          <a:endParaRPr lang="fr-BE"/>
        </a:p>
      </dgm:t>
    </dgm:pt>
    <dgm:pt modelId="{E7160DF2-5EF3-4DE1-9139-B5DD8CFD3E77}" type="pres">
      <dgm:prSet presAssocID="{F2876546-BA45-454E-B3EF-17ADC7E56CBE}" presName="aSpace" presStyleCnt="0"/>
      <dgm:spPr/>
    </dgm:pt>
    <dgm:pt modelId="{D964B895-12EB-41A1-8EF8-B3DEF866C4C7}" type="pres">
      <dgm:prSet presAssocID="{49D77FDA-3D39-4ABD-AADD-9C766E971520}" presName="compNode" presStyleCnt="0"/>
      <dgm:spPr/>
    </dgm:pt>
    <dgm:pt modelId="{6ACF185F-DEF4-4970-86B4-F85C9CC4D61F}" type="pres">
      <dgm:prSet presAssocID="{49D77FDA-3D39-4ABD-AADD-9C766E971520}" presName="noGeometry" presStyleCnt="0"/>
      <dgm:spPr/>
    </dgm:pt>
    <dgm:pt modelId="{0BB9EA1B-117F-4354-B006-902B41D3F395}" type="pres">
      <dgm:prSet presAssocID="{49D77FDA-3D39-4ABD-AADD-9C766E971520}" presName="childTextVisible" presStyleLbl="bgAccFollowNode1" presStyleIdx="1" presStyleCnt="3">
        <dgm:presLayoutVars>
          <dgm:bulletEnabled val="1"/>
        </dgm:presLayoutVars>
      </dgm:prSet>
      <dgm:spPr/>
    </dgm:pt>
    <dgm:pt modelId="{5F44FBA6-01EB-409F-8CE0-D06A0C3E8CB6}" type="pres">
      <dgm:prSet presAssocID="{49D77FDA-3D39-4ABD-AADD-9C766E971520}" presName="childTextHidden" presStyleLbl="bgAccFollowNode1" presStyleIdx="1" presStyleCnt="3"/>
      <dgm:spPr/>
    </dgm:pt>
    <dgm:pt modelId="{5C944125-2AF3-47B8-B7E6-1D5FD93670AD}" type="pres">
      <dgm:prSet presAssocID="{49D77FDA-3D39-4ABD-AADD-9C766E971520}" presName="parentText" presStyleLbl="node1" presStyleIdx="1" presStyleCnt="3">
        <dgm:presLayoutVars>
          <dgm:chMax val="1"/>
          <dgm:bulletEnabled val="1"/>
        </dgm:presLayoutVars>
      </dgm:prSet>
      <dgm:spPr/>
      <dgm:t>
        <a:bodyPr/>
        <a:lstStyle/>
        <a:p>
          <a:endParaRPr lang="fr-BE"/>
        </a:p>
      </dgm:t>
    </dgm:pt>
    <dgm:pt modelId="{4613BDAA-C682-4997-A94C-A7C1767E887D}" type="pres">
      <dgm:prSet presAssocID="{49D77FDA-3D39-4ABD-AADD-9C766E971520}" presName="aSpace" presStyleCnt="0"/>
      <dgm:spPr/>
    </dgm:pt>
    <dgm:pt modelId="{E5DBBEEF-B80F-444D-819C-9ADB24AF7D81}" type="pres">
      <dgm:prSet presAssocID="{3131DC53-943D-42F7-8124-D0E714A4C030}" presName="compNode" presStyleCnt="0"/>
      <dgm:spPr/>
    </dgm:pt>
    <dgm:pt modelId="{4E2DF636-D31D-4304-B233-B056CCD213D6}" type="pres">
      <dgm:prSet presAssocID="{3131DC53-943D-42F7-8124-D0E714A4C030}" presName="noGeometry" presStyleCnt="0"/>
      <dgm:spPr/>
    </dgm:pt>
    <dgm:pt modelId="{03FE4A22-A463-4BD8-B6A7-2214A26EA155}" type="pres">
      <dgm:prSet presAssocID="{3131DC53-943D-42F7-8124-D0E714A4C030}" presName="childTextVisible" presStyleLbl="bgAccFollowNode1" presStyleIdx="2" presStyleCnt="3" custLinFactNeighborX="189" custLinFactNeighborY="343">
        <dgm:presLayoutVars>
          <dgm:bulletEnabled val="1"/>
        </dgm:presLayoutVars>
      </dgm:prSet>
      <dgm:spPr/>
      <dgm:t>
        <a:bodyPr/>
        <a:lstStyle/>
        <a:p>
          <a:endParaRPr lang="fr-BE"/>
        </a:p>
      </dgm:t>
    </dgm:pt>
    <dgm:pt modelId="{01114399-4827-46C7-A9A8-09C781D27F35}" type="pres">
      <dgm:prSet presAssocID="{3131DC53-943D-42F7-8124-D0E714A4C030}" presName="childTextHidden" presStyleLbl="bgAccFollowNode1" presStyleIdx="2" presStyleCnt="3"/>
      <dgm:spPr/>
      <dgm:t>
        <a:bodyPr/>
        <a:lstStyle/>
        <a:p>
          <a:endParaRPr lang="fr-BE"/>
        </a:p>
      </dgm:t>
    </dgm:pt>
    <dgm:pt modelId="{43BD2CD8-4B44-4708-A523-6119D7884CC0}" type="pres">
      <dgm:prSet presAssocID="{3131DC53-943D-42F7-8124-D0E714A4C030}" presName="parentText" presStyleLbl="node1" presStyleIdx="2" presStyleCnt="3">
        <dgm:presLayoutVars>
          <dgm:chMax val="1"/>
          <dgm:bulletEnabled val="1"/>
        </dgm:presLayoutVars>
      </dgm:prSet>
      <dgm:spPr/>
      <dgm:t>
        <a:bodyPr/>
        <a:lstStyle/>
        <a:p>
          <a:endParaRPr lang="fr-BE"/>
        </a:p>
      </dgm:t>
    </dgm:pt>
  </dgm:ptLst>
  <dgm:cxnLst>
    <dgm:cxn modelId="{8826B9E8-0EEE-4E7B-B499-022B3B03BBC3}" srcId="{5B106641-D414-4254-B38E-7C9B54D10186}" destId="{F2876546-BA45-454E-B3EF-17ADC7E56CBE}" srcOrd="0" destOrd="0" parTransId="{6B72EF3F-A6A6-4426-AC50-B3C63A64B56D}" sibTransId="{54492906-2A3B-4024-A2A7-1E074E4E274E}"/>
    <dgm:cxn modelId="{B37F87D1-CC08-46C6-B144-7BF5A4BB683B}" srcId="{5B106641-D414-4254-B38E-7C9B54D10186}" destId="{49D77FDA-3D39-4ABD-AADD-9C766E971520}" srcOrd="1" destOrd="0" parTransId="{CF0D6A00-E450-4E87-A2A8-33D96E54F990}" sibTransId="{FE2596B2-3E4E-4C23-BBBD-BF9F12713099}"/>
    <dgm:cxn modelId="{C9C57D57-584A-4AB3-B7E0-C072C834EF2A}" type="presOf" srcId="{D775CAC5-0C93-470C-9870-5A31E12C0986}" destId="{01114399-4827-46C7-A9A8-09C781D27F35}" srcOrd="1" destOrd="2" presId="urn:microsoft.com/office/officeart/2005/8/layout/hProcess6"/>
    <dgm:cxn modelId="{099B60A7-B7C8-44E7-8966-2F29FA2C274F}" srcId="{5B106641-D414-4254-B38E-7C9B54D10186}" destId="{3131DC53-943D-42F7-8124-D0E714A4C030}" srcOrd="2" destOrd="0" parTransId="{AAAB2CE0-BB34-4F44-8759-D56ED9B016E7}" sibTransId="{D5C5C78A-1045-4270-841D-B1383388AEBE}"/>
    <dgm:cxn modelId="{D9053D7E-129B-4390-B182-2A8DE256D59B}" type="presOf" srcId="{3131DC53-943D-42F7-8124-D0E714A4C030}" destId="{43BD2CD8-4B44-4708-A523-6119D7884CC0}" srcOrd="0" destOrd="0" presId="urn:microsoft.com/office/officeart/2005/8/layout/hProcess6"/>
    <dgm:cxn modelId="{AF32C4BF-33A2-45D9-857D-ACE58C314963}" type="presOf" srcId="{1DAE5643-AF98-46FD-AE44-7A38D7B8304B}" destId="{03FE4A22-A463-4BD8-B6A7-2214A26EA155}" srcOrd="0" destOrd="0" presId="urn:microsoft.com/office/officeart/2005/8/layout/hProcess6"/>
    <dgm:cxn modelId="{C547A50A-1E40-4D6D-9293-2B8D45DC36BA}" type="presOf" srcId="{D775CAC5-0C93-470C-9870-5A31E12C0986}" destId="{03FE4A22-A463-4BD8-B6A7-2214A26EA155}" srcOrd="0" destOrd="2" presId="urn:microsoft.com/office/officeart/2005/8/layout/hProcess6"/>
    <dgm:cxn modelId="{CEE8B51F-3832-4E3C-8E9B-7DA6E2535D57}" type="presOf" srcId="{5B106641-D414-4254-B38E-7C9B54D10186}" destId="{ECFD978F-06B1-4D66-B242-EF1F2F795574}" srcOrd="0" destOrd="0" presId="urn:microsoft.com/office/officeart/2005/8/layout/hProcess6"/>
    <dgm:cxn modelId="{DE24156E-0ACA-4F64-805C-9413E3DBA81B}" type="presOf" srcId="{1DAE5643-AF98-46FD-AE44-7A38D7B8304B}" destId="{01114399-4827-46C7-A9A8-09C781D27F35}" srcOrd="1" destOrd="0" presId="urn:microsoft.com/office/officeart/2005/8/layout/hProcess6"/>
    <dgm:cxn modelId="{01AA9832-C8E9-4C21-AA2C-5ACD4F5DAC24}" srcId="{3131DC53-943D-42F7-8124-D0E714A4C030}" destId="{D775CAC5-0C93-470C-9870-5A31E12C0986}" srcOrd="2" destOrd="0" parTransId="{0ACE2C58-1F3A-46A2-A7C6-E1C7ADED6108}" sibTransId="{D6719AB8-AF0A-4E6D-AEF1-A5FF45019707}"/>
    <dgm:cxn modelId="{A98C0EFA-B2AF-4B49-917B-52ED817ACC15}" srcId="{3131DC53-943D-42F7-8124-D0E714A4C030}" destId="{ED823C84-0A85-4B31-9B23-53916DC0F038}" srcOrd="1" destOrd="0" parTransId="{BAD3A1FE-763D-4DBF-A961-304AF6E7F73C}" sibTransId="{06EDD697-08CD-4926-A1E8-588884E73B8A}"/>
    <dgm:cxn modelId="{1C9102C4-E277-4463-B717-5C4EF1ABBD68}" type="presOf" srcId="{ED823C84-0A85-4B31-9B23-53916DC0F038}" destId="{03FE4A22-A463-4BD8-B6A7-2214A26EA155}" srcOrd="0" destOrd="1" presId="urn:microsoft.com/office/officeart/2005/8/layout/hProcess6"/>
    <dgm:cxn modelId="{0968B563-917D-4551-9F78-82A297402321}" type="presOf" srcId="{49D77FDA-3D39-4ABD-AADD-9C766E971520}" destId="{5C944125-2AF3-47B8-B7E6-1D5FD93670AD}" srcOrd="0" destOrd="0" presId="urn:microsoft.com/office/officeart/2005/8/layout/hProcess6"/>
    <dgm:cxn modelId="{05E65DCD-B04E-4C42-8012-E6A43B8A7511}" srcId="{3131DC53-943D-42F7-8124-D0E714A4C030}" destId="{1DAE5643-AF98-46FD-AE44-7A38D7B8304B}" srcOrd="0" destOrd="0" parTransId="{73410C0B-46CA-4BF6-9991-E74EFF5485B8}" sibTransId="{F367BE89-D3E1-446D-B690-3B80AFC8C3D6}"/>
    <dgm:cxn modelId="{0FDD5486-F888-4FB5-BA32-E5C8E8AFF253}" type="presOf" srcId="{F2876546-BA45-454E-B3EF-17ADC7E56CBE}" destId="{B1EAB646-6FD6-40BC-89C7-4A560C28C3D7}" srcOrd="0" destOrd="0" presId="urn:microsoft.com/office/officeart/2005/8/layout/hProcess6"/>
    <dgm:cxn modelId="{4194C0E1-6F30-416E-87E8-2AB1F6783930}" type="presOf" srcId="{ED823C84-0A85-4B31-9B23-53916DC0F038}" destId="{01114399-4827-46C7-A9A8-09C781D27F35}" srcOrd="1" destOrd="1" presId="urn:microsoft.com/office/officeart/2005/8/layout/hProcess6"/>
    <dgm:cxn modelId="{B061A612-F1BE-4110-A22C-2AC4C1CC60AE}" type="presParOf" srcId="{ECFD978F-06B1-4D66-B242-EF1F2F795574}" destId="{35817BED-C3EB-4BF8-90C5-EB38F32E9463}" srcOrd="0" destOrd="0" presId="urn:microsoft.com/office/officeart/2005/8/layout/hProcess6"/>
    <dgm:cxn modelId="{FAA9A183-5A27-4B70-A37B-8E0D0389F73A}" type="presParOf" srcId="{35817BED-C3EB-4BF8-90C5-EB38F32E9463}" destId="{86276D69-6F94-4BFF-815B-D6521C19774D}" srcOrd="0" destOrd="0" presId="urn:microsoft.com/office/officeart/2005/8/layout/hProcess6"/>
    <dgm:cxn modelId="{839F631F-1557-48D1-941A-5558D0D59B11}" type="presParOf" srcId="{35817BED-C3EB-4BF8-90C5-EB38F32E9463}" destId="{23B0519A-45A2-404C-AFF5-E48E032F1C39}" srcOrd="1" destOrd="0" presId="urn:microsoft.com/office/officeart/2005/8/layout/hProcess6"/>
    <dgm:cxn modelId="{C877CF6E-3827-4B14-8052-010100E37CE5}" type="presParOf" srcId="{35817BED-C3EB-4BF8-90C5-EB38F32E9463}" destId="{D6BE7852-9924-4884-925C-A439E5FDE782}" srcOrd="2" destOrd="0" presId="urn:microsoft.com/office/officeart/2005/8/layout/hProcess6"/>
    <dgm:cxn modelId="{90262217-7122-4C0D-AE3C-2CD1043C6C59}" type="presParOf" srcId="{35817BED-C3EB-4BF8-90C5-EB38F32E9463}" destId="{B1EAB646-6FD6-40BC-89C7-4A560C28C3D7}" srcOrd="3" destOrd="0" presId="urn:microsoft.com/office/officeart/2005/8/layout/hProcess6"/>
    <dgm:cxn modelId="{491A00A2-3FCD-49ED-8A4D-ADA79C7CB009}" type="presParOf" srcId="{ECFD978F-06B1-4D66-B242-EF1F2F795574}" destId="{E7160DF2-5EF3-4DE1-9139-B5DD8CFD3E77}" srcOrd="1" destOrd="0" presId="urn:microsoft.com/office/officeart/2005/8/layout/hProcess6"/>
    <dgm:cxn modelId="{9DCD65B1-88D4-4D0D-9365-AE0410C83623}" type="presParOf" srcId="{ECFD978F-06B1-4D66-B242-EF1F2F795574}" destId="{D964B895-12EB-41A1-8EF8-B3DEF866C4C7}" srcOrd="2" destOrd="0" presId="urn:microsoft.com/office/officeart/2005/8/layout/hProcess6"/>
    <dgm:cxn modelId="{07611B97-7903-4B9D-808B-B786271EA324}" type="presParOf" srcId="{D964B895-12EB-41A1-8EF8-B3DEF866C4C7}" destId="{6ACF185F-DEF4-4970-86B4-F85C9CC4D61F}" srcOrd="0" destOrd="0" presId="urn:microsoft.com/office/officeart/2005/8/layout/hProcess6"/>
    <dgm:cxn modelId="{D8AAC16C-665D-4EA9-A539-BF61B8EB8A0F}" type="presParOf" srcId="{D964B895-12EB-41A1-8EF8-B3DEF866C4C7}" destId="{0BB9EA1B-117F-4354-B006-902B41D3F395}" srcOrd="1" destOrd="0" presId="urn:microsoft.com/office/officeart/2005/8/layout/hProcess6"/>
    <dgm:cxn modelId="{CF393E6D-F4F9-4D17-989F-E0B7BB21C295}" type="presParOf" srcId="{D964B895-12EB-41A1-8EF8-B3DEF866C4C7}" destId="{5F44FBA6-01EB-409F-8CE0-D06A0C3E8CB6}" srcOrd="2" destOrd="0" presId="urn:microsoft.com/office/officeart/2005/8/layout/hProcess6"/>
    <dgm:cxn modelId="{8BDB9C5D-6238-4A4C-9117-D17C8E183560}" type="presParOf" srcId="{D964B895-12EB-41A1-8EF8-B3DEF866C4C7}" destId="{5C944125-2AF3-47B8-B7E6-1D5FD93670AD}" srcOrd="3" destOrd="0" presId="urn:microsoft.com/office/officeart/2005/8/layout/hProcess6"/>
    <dgm:cxn modelId="{A7533B86-13A6-48D3-8C2E-5B0228C308A8}" type="presParOf" srcId="{ECFD978F-06B1-4D66-B242-EF1F2F795574}" destId="{4613BDAA-C682-4997-A94C-A7C1767E887D}" srcOrd="3" destOrd="0" presId="urn:microsoft.com/office/officeart/2005/8/layout/hProcess6"/>
    <dgm:cxn modelId="{4547B5E9-672B-46A8-9305-9C514A6585BE}" type="presParOf" srcId="{ECFD978F-06B1-4D66-B242-EF1F2F795574}" destId="{E5DBBEEF-B80F-444D-819C-9ADB24AF7D81}" srcOrd="4" destOrd="0" presId="urn:microsoft.com/office/officeart/2005/8/layout/hProcess6"/>
    <dgm:cxn modelId="{51E8B518-A470-410E-9C27-B05E4085F316}" type="presParOf" srcId="{E5DBBEEF-B80F-444D-819C-9ADB24AF7D81}" destId="{4E2DF636-D31D-4304-B233-B056CCD213D6}" srcOrd="0" destOrd="0" presId="urn:microsoft.com/office/officeart/2005/8/layout/hProcess6"/>
    <dgm:cxn modelId="{1FEE54FF-83D9-4AD4-BB66-30C71E8DF1C8}" type="presParOf" srcId="{E5DBBEEF-B80F-444D-819C-9ADB24AF7D81}" destId="{03FE4A22-A463-4BD8-B6A7-2214A26EA155}" srcOrd="1" destOrd="0" presId="urn:microsoft.com/office/officeart/2005/8/layout/hProcess6"/>
    <dgm:cxn modelId="{06D390A1-11E9-428A-81AC-819CAD2398BD}" type="presParOf" srcId="{E5DBBEEF-B80F-444D-819C-9ADB24AF7D81}" destId="{01114399-4827-46C7-A9A8-09C781D27F35}" srcOrd="2" destOrd="0" presId="urn:microsoft.com/office/officeart/2005/8/layout/hProcess6"/>
    <dgm:cxn modelId="{3DACD207-7C95-44EF-A4AE-92CDD9D1C31C}" type="presParOf" srcId="{E5DBBEEF-B80F-444D-819C-9ADB24AF7D81}" destId="{43BD2CD8-4B44-4708-A523-6119D7884CC0}"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1"/>
            <a:ext cx="2949313" cy="496564"/>
          </a:xfrm>
          <a:prstGeom prst="rect">
            <a:avLst/>
          </a:prstGeom>
          <a:noFill/>
          <a:ln w="9525">
            <a:noFill/>
            <a:miter lim="800000"/>
            <a:headEnd/>
            <a:tailEnd/>
          </a:ln>
          <a:effectLst/>
        </p:spPr>
        <p:txBody>
          <a:bodyPr vert="horz" wrap="square" lIns="91854" tIns="45928" rIns="91854" bIns="45928" numCol="1" anchor="t"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7891" name="Rectangle 3"/>
          <p:cNvSpPr>
            <a:spLocks noGrp="1" noChangeArrowheads="1"/>
          </p:cNvSpPr>
          <p:nvPr>
            <p:ph type="dt" sz="quarter" idx="1"/>
          </p:nvPr>
        </p:nvSpPr>
        <p:spPr bwMode="auto">
          <a:xfrm>
            <a:off x="3854693" y="1"/>
            <a:ext cx="2949313" cy="496564"/>
          </a:xfrm>
          <a:prstGeom prst="rect">
            <a:avLst/>
          </a:prstGeom>
          <a:noFill/>
          <a:ln w="9525">
            <a:noFill/>
            <a:miter lim="800000"/>
            <a:headEnd/>
            <a:tailEnd/>
          </a:ln>
          <a:effectLst/>
        </p:spPr>
        <p:txBody>
          <a:bodyPr vert="horz" wrap="square" lIns="91854" tIns="45928" rIns="91854" bIns="45928" numCol="1" anchor="t" anchorCtr="0" compatLnSpc="1">
            <a:prstTxWarp prst="textNoShape">
              <a:avLst/>
            </a:prstTxWarp>
          </a:bodyPr>
          <a:lstStyle>
            <a:lvl1pPr algn="r">
              <a:defRPr sz="1200" b="0">
                <a:solidFill>
                  <a:schemeClr val="tx1"/>
                </a:solidFill>
                <a:latin typeface="Arial" charset="0"/>
                <a:cs typeface="+mn-cs"/>
              </a:defRPr>
            </a:lvl1pPr>
          </a:lstStyle>
          <a:p>
            <a:pPr>
              <a:defRPr/>
            </a:pPr>
            <a:endParaRPr lang="en-GB"/>
          </a:p>
        </p:txBody>
      </p:sp>
      <p:sp>
        <p:nvSpPr>
          <p:cNvPr id="37892" name="Rectangle 4"/>
          <p:cNvSpPr>
            <a:spLocks noGrp="1" noChangeArrowheads="1"/>
          </p:cNvSpPr>
          <p:nvPr>
            <p:ph type="ftr" sz="quarter" idx="2"/>
          </p:nvPr>
        </p:nvSpPr>
        <p:spPr bwMode="auto">
          <a:xfrm>
            <a:off x="1" y="9445935"/>
            <a:ext cx="2949313" cy="496564"/>
          </a:xfrm>
          <a:prstGeom prst="rect">
            <a:avLst/>
          </a:prstGeom>
          <a:noFill/>
          <a:ln w="9525">
            <a:noFill/>
            <a:miter lim="800000"/>
            <a:headEnd/>
            <a:tailEnd/>
          </a:ln>
          <a:effectLst/>
        </p:spPr>
        <p:txBody>
          <a:bodyPr vert="horz" wrap="square" lIns="91854" tIns="45928" rIns="91854" bIns="45928" numCol="1" anchor="b"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7893" name="Rectangle 5"/>
          <p:cNvSpPr>
            <a:spLocks noGrp="1" noChangeArrowheads="1"/>
          </p:cNvSpPr>
          <p:nvPr>
            <p:ph type="sldNum" sz="quarter" idx="3"/>
          </p:nvPr>
        </p:nvSpPr>
        <p:spPr bwMode="auto">
          <a:xfrm>
            <a:off x="3854693" y="9445935"/>
            <a:ext cx="2949313" cy="496564"/>
          </a:xfrm>
          <a:prstGeom prst="rect">
            <a:avLst/>
          </a:prstGeom>
          <a:noFill/>
          <a:ln w="9525">
            <a:noFill/>
            <a:miter lim="800000"/>
            <a:headEnd/>
            <a:tailEnd/>
          </a:ln>
          <a:effectLst/>
        </p:spPr>
        <p:txBody>
          <a:bodyPr vert="horz" wrap="square" lIns="91854" tIns="45928" rIns="91854" bIns="45928" numCol="1" anchor="b" anchorCtr="0" compatLnSpc="1">
            <a:prstTxWarp prst="textNoShape">
              <a:avLst/>
            </a:prstTxWarp>
          </a:bodyPr>
          <a:lstStyle>
            <a:lvl1pPr algn="r">
              <a:defRPr sz="1200" b="0">
                <a:solidFill>
                  <a:schemeClr val="tx1"/>
                </a:solidFill>
                <a:latin typeface="Arial" charset="0"/>
                <a:cs typeface="+mn-cs"/>
              </a:defRPr>
            </a:lvl1pPr>
          </a:lstStyle>
          <a:p>
            <a:pPr>
              <a:defRPr/>
            </a:pPr>
            <a:fld id="{46FAB111-3A7D-4ABF-9B82-9B2D9701E0B0}" type="slidenum">
              <a:rPr lang="en-GB"/>
              <a:pPr>
                <a:defRPr/>
              </a:pPr>
              <a:t>‹#›</a:t>
            </a:fld>
            <a:endParaRPr lang="en-GB"/>
          </a:p>
        </p:txBody>
      </p:sp>
    </p:spTree>
    <p:extLst>
      <p:ext uri="{BB962C8B-B14F-4D97-AF65-F5344CB8AC3E}">
        <p14:creationId xmlns:p14="http://schemas.microsoft.com/office/powerpoint/2010/main" val="9297625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1"/>
            <a:ext cx="2949313" cy="496564"/>
          </a:xfrm>
          <a:prstGeom prst="rect">
            <a:avLst/>
          </a:prstGeom>
          <a:noFill/>
          <a:ln w="9525">
            <a:noFill/>
            <a:miter lim="800000"/>
            <a:headEnd/>
            <a:tailEnd/>
          </a:ln>
          <a:effectLst/>
        </p:spPr>
        <p:txBody>
          <a:bodyPr vert="horz" wrap="square" lIns="91854" tIns="45928" rIns="91854" bIns="45928" numCol="1" anchor="t"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6867" name="Rectangle 3"/>
          <p:cNvSpPr>
            <a:spLocks noGrp="1" noChangeArrowheads="1"/>
          </p:cNvSpPr>
          <p:nvPr>
            <p:ph type="dt" idx="1"/>
          </p:nvPr>
        </p:nvSpPr>
        <p:spPr bwMode="auto">
          <a:xfrm>
            <a:off x="3854693" y="1"/>
            <a:ext cx="2949313" cy="496564"/>
          </a:xfrm>
          <a:prstGeom prst="rect">
            <a:avLst/>
          </a:prstGeom>
          <a:noFill/>
          <a:ln w="9525">
            <a:noFill/>
            <a:miter lim="800000"/>
            <a:headEnd/>
            <a:tailEnd/>
          </a:ln>
          <a:effectLst/>
        </p:spPr>
        <p:txBody>
          <a:bodyPr vert="horz" wrap="square" lIns="91854" tIns="45928" rIns="91854" bIns="45928" numCol="1" anchor="t" anchorCtr="0" compatLnSpc="1">
            <a:prstTxWarp prst="textNoShape">
              <a:avLst/>
            </a:prstTxWarp>
          </a:bodyPr>
          <a:lstStyle>
            <a:lvl1pPr algn="r">
              <a:defRPr sz="1200" b="0">
                <a:solidFill>
                  <a:schemeClr val="tx1"/>
                </a:solidFill>
                <a:latin typeface="Arial" charset="0"/>
                <a:cs typeface="+mn-cs"/>
              </a:defRPr>
            </a:lvl1pPr>
          </a:lstStyle>
          <a:p>
            <a:pPr>
              <a:defRPr/>
            </a:pPr>
            <a:endParaRPr lang="en-GB"/>
          </a:p>
        </p:txBody>
      </p:sp>
      <p:sp>
        <p:nvSpPr>
          <p:cNvPr id="26628" name="Rectangle 4"/>
          <p:cNvSpPr>
            <a:spLocks noGrp="1" noRot="1" noChangeAspect="1" noChangeArrowheads="1" noTextEdit="1"/>
          </p:cNvSpPr>
          <p:nvPr>
            <p:ph type="sldImg" idx="2"/>
          </p:nvPr>
        </p:nvSpPr>
        <p:spPr bwMode="auto">
          <a:xfrm>
            <a:off x="917575" y="746125"/>
            <a:ext cx="4972050"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680241" y="4722166"/>
            <a:ext cx="5445134" cy="4475486"/>
          </a:xfrm>
          <a:prstGeom prst="rect">
            <a:avLst/>
          </a:prstGeom>
          <a:noFill/>
          <a:ln w="9525">
            <a:noFill/>
            <a:miter lim="800000"/>
            <a:headEnd/>
            <a:tailEnd/>
          </a:ln>
          <a:effectLst/>
        </p:spPr>
        <p:txBody>
          <a:bodyPr vert="horz" wrap="square" lIns="91854" tIns="45928" rIns="91854" bIns="4592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1" y="9445935"/>
            <a:ext cx="2949313" cy="496564"/>
          </a:xfrm>
          <a:prstGeom prst="rect">
            <a:avLst/>
          </a:prstGeom>
          <a:noFill/>
          <a:ln w="9525">
            <a:noFill/>
            <a:miter lim="800000"/>
            <a:headEnd/>
            <a:tailEnd/>
          </a:ln>
          <a:effectLst/>
        </p:spPr>
        <p:txBody>
          <a:bodyPr vert="horz" wrap="square" lIns="91854" tIns="45928" rIns="91854" bIns="45928" numCol="1" anchor="b"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6871" name="Rectangle 7"/>
          <p:cNvSpPr>
            <a:spLocks noGrp="1" noChangeArrowheads="1"/>
          </p:cNvSpPr>
          <p:nvPr>
            <p:ph type="sldNum" sz="quarter" idx="5"/>
          </p:nvPr>
        </p:nvSpPr>
        <p:spPr bwMode="auto">
          <a:xfrm>
            <a:off x="3854693" y="9445935"/>
            <a:ext cx="2949313" cy="496564"/>
          </a:xfrm>
          <a:prstGeom prst="rect">
            <a:avLst/>
          </a:prstGeom>
          <a:noFill/>
          <a:ln w="9525">
            <a:noFill/>
            <a:miter lim="800000"/>
            <a:headEnd/>
            <a:tailEnd/>
          </a:ln>
          <a:effectLst/>
        </p:spPr>
        <p:txBody>
          <a:bodyPr vert="horz" wrap="square" lIns="91854" tIns="45928" rIns="91854" bIns="45928" numCol="1" anchor="b" anchorCtr="0" compatLnSpc="1">
            <a:prstTxWarp prst="textNoShape">
              <a:avLst/>
            </a:prstTxWarp>
          </a:bodyPr>
          <a:lstStyle>
            <a:lvl1pPr algn="r">
              <a:defRPr sz="1200" b="0">
                <a:solidFill>
                  <a:schemeClr val="tx1"/>
                </a:solidFill>
                <a:latin typeface="Arial" charset="0"/>
                <a:cs typeface="+mn-cs"/>
              </a:defRPr>
            </a:lvl1pPr>
          </a:lstStyle>
          <a:p>
            <a:pPr>
              <a:defRPr/>
            </a:pPr>
            <a:fld id="{62B0F9E9-F197-4243-BA72-0D90402C95DD}" type="slidenum">
              <a:rPr lang="en-GB"/>
              <a:pPr>
                <a:defRPr/>
              </a:pPr>
              <a:t>‹#›</a:t>
            </a:fld>
            <a:endParaRPr lang="en-GB"/>
          </a:p>
        </p:txBody>
      </p:sp>
    </p:spTree>
    <p:extLst>
      <p:ext uri="{BB962C8B-B14F-4D97-AF65-F5344CB8AC3E}">
        <p14:creationId xmlns:p14="http://schemas.microsoft.com/office/powerpoint/2010/main" val="28930154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1</a:t>
            </a:fld>
            <a:endParaRPr lang="en-GB"/>
          </a:p>
        </p:txBody>
      </p:sp>
    </p:spTree>
    <p:extLst>
      <p:ext uri="{BB962C8B-B14F-4D97-AF65-F5344CB8AC3E}">
        <p14:creationId xmlns:p14="http://schemas.microsoft.com/office/powerpoint/2010/main" val="26360841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DataCube uses a sub-set of the overall SDMX information model</a:t>
            </a:r>
          </a:p>
          <a:p>
            <a:r>
              <a:rPr lang="en-GB" sz="1400" dirty="0"/>
              <a:t>It is only concerned with discovery and processing of data on the Web</a:t>
            </a:r>
          </a:p>
          <a:p>
            <a:r>
              <a:rPr lang="en-GB" sz="1400" dirty="0"/>
              <a:t>As a result, it is a very simplified model</a:t>
            </a:r>
          </a:p>
          <a:p>
            <a:r>
              <a:rPr lang="en-GB" sz="1400" dirty="0"/>
              <a:t>Use of the COG is mandatory in DataCube</a:t>
            </a:r>
          </a:p>
          <a:p>
            <a:pPr lvl="1"/>
            <a:r>
              <a:rPr lang="en-GB" sz="1400" dirty="0"/>
              <a:t>If a concept exists, you are required to use it!</a:t>
            </a:r>
          </a:p>
          <a:p>
            <a:pPr lvl="1"/>
            <a:r>
              <a:rPr lang="en-GB" sz="1400" dirty="0"/>
              <a:t>The burden of mapping to the COG is assumed by the data producer/publisher</a:t>
            </a:r>
          </a:p>
          <a:p>
            <a:r>
              <a:rPr lang="en-GB" sz="1400" dirty="0"/>
              <a:t>Several existing RDF namespaces have been used (Dublin Core, FOAF, SKOS, SCOVO, etc.)</a:t>
            </a:r>
          </a:p>
          <a:p>
            <a:r>
              <a:rPr lang="en-GB" sz="1400" dirty="0"/>
              <a:t>This is best practice in the Linked Data world</a:t>
            </a:r>
          </a:p>
          <a:p>
            <a:endParaRPr lang="en-GB" sz="1400" dirty="0"/>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11</a:t>
            </a:fld>
            <a:endParaRPr lang="en-GB"/>
          </a:p>
        </p:txBody>
      </p:sp>
    </p:spTree>
    <p:extLst>
      <p:ext uri="{BB962C8B-B14F-4D97-AF65-F5344CB8AC3E}">
        <p14:creationId xmlns:p14="http://schemas.microsoft.com/office/powerpoint/2010/main" val="367638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 RDF is treated as a completely separate syntax, then the burden of data management is doubled</a:t>
            </a:r>
          </a:p>
          <a:p>
            <a:r>
              <a:rPr lang="en-GB" dirty="0" smtClean="0"/>
              <a:t>If it is treated as a delivery format (just another data writer), then it is relatively easy to implement</a:t>
            </a:r>
          </a:p>
          <a:p>
            <a:r>
              <a:rPr lang="en-GB" dirty="0" smtClean="0"/>
              <a:t>Up-front cost for tools development</a:t>
            </a:r>
          </a:p>
          <a:p>
            <a:r>
              <a:rPr lang="en-GB" dirty="0" smtClean="0"/>
              <a:t>Low ongoing maintenance</a:t>
            </a:r>
          </a:p>
          <a:p>
            <a:r>
              <a:rPr lang="en-GB" dirty="0" smtClean="0"/>
              <a:t>The benefits of RDF-based technology are realized in a cost-effective manner</a:t>
            </a:r>
          </a:p>
          <a:p>
            <a:endParaRPr lang="en-GB" dirty="0"/>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12</a:t>
            </a:fld>
            <a:endParaRPr lang="en-GB"/>
          </a:p>
        </p:txBody>
      </p:sp>
    </p:spTree>
    <p:extLst>
      <p:ext uri="{BB962C8B-B14F-4D97-AF65-F5344CB8AC3E}">
        <p14:creationId xmlns:p14="http://schemas.microsoft.com/office/powerpoint/2010/main" val="2033769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buFont typeface="Wingdings" pitchFamily="2" charset="2"/>
              <a:buNone/>
              <a:defRPr/>
            </a:pPr>
            <a:r>
              <a:rPr lang="en-GB" altLang="en-US" sz="1100" b="1" dirty="0"/>
              <a:t>Validation and Transformation Language</a:t>
            </a:r>
            <a:endParaRPr lang="en-GB" altLang="en-US" sz="1100" b="1" dirty="0">
              <a:sym typeface="Wingdings" panose="05000000000000000000" pitchFamily="2" charset="2"/>
            </a:endParaRPr>
          </a:p>
          <a:p>
            <a:pPr algn="just" eaLnBrk="1" hangingPunct="1">
              <a:buFont typeface="Wingdings"/>
              <a:buChar char="à"/>
              <a:defRPr/>
            </a:pPr>
            <a:r>
              <a:rPr lang="en-GB" altLang="en-US" sz="1100" dirty="0"/>
              <a:t>The current SDMX situation</a:t>
            </a:r>
          </a:p>
          <a:p>
            <a:pPr lvl="1" eaLnBrk="1" hangingPunct="1">
              <a:buFont typeface="Wingdings" panose="05000000000000000000" pitchFamily="2" charset="2"/>
              <a:buChar char="ü"/>
              <a:defRPr/>
            </a:pPr>
            <a:r>
              <a:rPr lang="en-GB" sz="1100" dirty="0"/>
              <a:t>Structural Validation: Supported </a:t>
            </a:r>
          </a:p>
          <a:p>
            <a:pPr marL="1212872" lvl="2" indent="-288779" eaLnBrk="1" hangingPunct="1">
              <a:buFont typeface="Arial" panose="020B0604020202020204" pitchFamily="34" charset="0"/>
              <a:buChar char="•"/>
              <a:defRPr/>
            </a:pPr>
            <a:r>
              <a:rPr lang="en-GB" sz="1100" dirty="0"/>
              <a:t>Assurance that the structure of the data observations matches the </a:t>
            </a:r>
            <a:r>
              <a:rPr lang="en-GB" sz="1100" b="1" dirty="0"/>
              <a:t>Data Structure Definition</a:t>
            </a:r>
            <a:r>
              <a:rPr lang="en-GB" sz="1100" dirty="0"/>
              <a:t> (DSD), in term of: </a:t>
            </a:r>
          </a:p>
          <a:p>
            <a:pPr marL="1674918" lvl="3" indent="-288779" eaLnBrk="1" hangingPunct="1">
              <a:buFont typeface="Courier New" panose="02070309020205020404" pitchFamily="49" charset="0"/>
              <a:buChar char="o"/>
              <a:defRPr/>
            </a:pPr>
            <a:r>
              <a:rPr lang="en-GB" sz="1100" dirty="0">
                <a:solidFill>
                  <a:srgbClr val="0F5494"/>
                </a:solidFill>
              </a:rPr>
              <a:t>Concepts used as Dimensions, Measures, Attributes </a:t>
            </a:r>
          </a:p>
          <a:p>
            <a:pPr marL="1674918" lvl="3" indent="-288779" eaLnBrk="1" hangingPunct="1">
              <a:buFont typeface="Courier New" panose="02070309020205020404" pitchFamily="49" charset="0"/>
              <a:buChar char="o"/>
              <a:defRPr/>
            </a:pPr>
            <a:r>
              <a:rPr lang="en-GB" sz="1100" dirty="0">
                <a:solidFill>
                  <a:srgbClr val="0F5494"/>
                </a:solidFill>
              </a:rPr>
              <a:t>Their admissible values (Code lists and values’ constraints)</a:t>
            </a:r>
          </a:p>
          <a:p>
            <a:pPr lvl="1" eaLnBrk="1" hangingPunct="1">
              <a:buFont typeface="Wingdings" panose="05000000000000000000" pitchFamily="2" charset="2"/>
              <a:buChar char="ü"/>
              <a:defRPr/>
            </a:pPr>
            <a:endParaRPr lang="en-GB" sz="1100" dirty="0"/>
          </a:p>
          <a:p>
            <a:pPr lvl="1" eaLnBrk="1" hangingPunct="1">
              <a:buFont typeface="Wingdings" panose="05000000000000000000" pitchFamily="2" charset="2"/>
              <a:buChar char="ü"/>
              <a:defRPr/>
            </a:pPr>
            <a:r>
              <a:rPr lang="en-GB" sz="1100" dirty="0"/>
              <a:t>Validation of the Information Content: Not yet supported </a:t>
            </a:r>
          </a:p>
          <a:p>
            <a:pPr marL="1212872" lvl="2" indent="-288779" eaLnBrk="1" hangingPunct="1">
              <a:buFont typeface="Arial" panose="020B0604020202020204" pitchFamily="34" charset="0"/>
              <a:buChar char="•"/>
              <a:defRPr/>
            </a:pPr>
            <a:r>
              <a:rPr lang="en-GB" sz="1100" dirty="0"/>
              <a:t>Assurance that data give correct information about the real world, for example: </a:t>
            </a:r>
          </a:p>
          <a:p>
            <a:pPr marL="1674918" lvl="3" indent="-288779" eaLnBrk="1" hangingPunct="1">
              <a:buFont typeface="Courier New" panose="02070309020205020404" pitchFamily="49" charset="0"/>
              <a:buChar char="o"/>
              <a:defRPr/>
            </a:pPr>
            <a:r>
              <a:rPr lang="en-GB" sz="1100" dirty="0">
                <a:solidFill>
                  <a:srgbClr val="0F5494"/>
                </a:solidFill>
              </a:rPr>
              <a:t>Completeness / Integrity </a:t>
            </a:r>
          </a:p>
          <a:p>
            <a:pPr marL="1674918" lvl="3" indent="-288779" eaLnBrk="1" hangingPunct="1">
              <a:buFont typeface="Courier New" panose="02070309020205020404" pitchFamily="49" charset="0"/>
              <a:buChar char="o"/>
              <a:defRPr/>
            </a:pPr>
            <a:r>
              <a:rPr lang="en-GB" sz="1100" dirty="0">
                <a:solidFill>
                  <a:srgbClr val="0F5494"/>
                </a:solidFill>
              </a:rPr>
              <a:t>Accuracy / Plausibility </a:t>
            </a:r>
          </a:p>
          <a:p>
            <a:pPr marL="1674918" lvl="3" indent="-288779" eaLnBrk="1" hangingPunct="1">
              <a:buFont typeface="Courier New" panose="02070309020205020404" pitchFamily="49" charset="0"/>
              <a:buChar char="o"/>
              <a:defRPr/>
            </a:pPr>
            <a:r>
              <a:rPr lang="en-GB" sz="1100" dirty="0">
                <a:solidFill>
                  <a:srgbClr val="0F5494"/>
                </a:solidFill>
              </a:rPr>
              <a:t>Coherence </a:t>
            </a:r>
          </a:p>
          <a:p>
            <a:pPr lvl="1" eaLnBrk="1" hangingPunct="1">
              <a:buFont typeface="Wingdings" panose="05000000000000000000" pitchFamily="2" charset="2"/>
              <a:buChar char="ü"/>
              <a:defRPr/>
            </a:pPr>
            <a:endParaRPr lang="en-GB" sz="1100" dirty="0"/>
          </a:p>
          <a:p>
            <a:pPr lvl="1" eaLnBrk="1" hangingPunct="1">
              <a:buFont typeface="Wingdings" panose="05000000000000000000" pitchFamily="2" charset="2"/>
              <a:buChar char="ü"/>
              <a:defRPr/>
            </a:pPr>
            <a:r>
              <a:rPr lang="en-GB" sz="1100" dirty="0"/>
              <a:t>Compilation and Estimation: Not yet supported </a:t>
            </a:r>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13</a:t>
            </a:fld>
            <a:endParaRPr lang="en-GB"/>
          </a:p>
        </p:txBody>
      </p:sp>
    </p:spTree>
    <p:extLst>
      <p:ext uri="{BB962C8B-B14F-4D97-AF65-F5344CB8AC3E}">
        <p14:creationId xmlns:p14="http://schemas.microsoft.com/office/powerpoint/2010/main" val="1495949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75780" name="Slide Number Placeholder 3"/>
          <p:cNvSpPr>
            <a:spLocks noGrp="1"/>
          </p:cNvSpPr>
          <p:nvPr>
            <p:ph type="sldNum" sz="quarter" idx="5"/>
          </p:nvPr>
        </p:nvSpPr>
        <p:spPr/>
        <p:txBody>
          <a:bodyPr/>
          <a:lstStyle>
            <a:lvl1pPr eaLnBrk="0" hangingPunct="0">
              <a:defRPr sz="1200">
                <a:solidFill>
                  <a:srgbClr val="0F5494"/>
                </a:solidFill>
                <a:latin typeface="Verdana" pitchFamily="34" charset="0"/>
              </a:defRPr>
            </a:lvl1pPr>
            <a:lvl2pPr marL="750825" indent="-288779" eaLnBrk="0" hangingPunct="0">
              <a:defRPr sz="1200">
                <a:solidFill>
                  <a:srgbClr val="0F5494"/>
                </a:solidFill>
                <a:latin typeface="Verdana" pitchFamily="34" charset="0"/>
              </a:defRPr>
            </a:lvl2pPr>
            <a:lvl3pPr marL="1155116" indent="-231023" eaLnBrk="0" hangingPunct="0">
              <a:defRPr sz="1200">
                <a:solidFill>
                  <a:srgbClr val="0F5494"/>
                </a:solidFill>
                <a:latin typeface="Verdana" pitchFamily="34" charset="0"/>
              </a:defRPr>
            </a:lvl3pPr>
            <a:lvl4pPr marL="1617162" indent="-231023" eaLnBrk="0" hangingPunct="0">
              <a:defRPr sz="1200">
                <a:solidFill>
                  <a:srgbClr val="0F5494"/>
                </a:solidFill>
                <a:latin typeface="Verdana" pitchFamily="34" charset="0"/>
              </a:defRPr>
            </a:lvl4pPr>
            <a:lvl5pPr marL="2079208" indent="-231023" eaLnBrk="0" hangingPunct="0">
              <a:defRPr sz="1200">
                <a:solidFill>
                  <a:srgbClr val="0F5494"/>
                </a:solidFill>
                <a:latin typeface="Verdana" pitchFamily="34" charset="0"/>
              </a:defRPr>
            </a:lvl5pPr>
            <a:lvl6pPr marL="2541255" indent="-231023" eaLnBrk="0" fontAlgn="base" hangingPunct="0">
              <a:spcBef>
                <a:spcPct val="0"/>
              </a:spcBef>
              <a:spcAft>
                <a:spcPct val="0"/>
              </a:spcAft>
              <a:defRPr sz="1200">
                <a:solidFill>
                  <a:srgbClr val="0F5494"/>
                </a:solidFill>
                <a:latin typeface="Verdana" pitchFamily="34" charset="0"/>
              </a:defRPr>
            </a:lvl6pPr>
            <a:lvl7pPr marL="3003301" indent="-231023" eaLnBrk="0" fontAlgn="base" hangingPunct="0">
              <a:spcBef>
                <a:spcPct val="0"/>
              </a:spcBef>
              <a:spcAft>
                <a:spcPct val="0"/>
              </a:spcAft>
              <a:defRPr sz="1200">
                <a:solidFill>
                  <a:srgbClr val="0F5494"/>
                </a:solidFill>
                <a:latin typeface="Verdana" pitchFamily="34" charset="0"/>
              </a:defRPr>
            </a:lvl7pPr>
            <a:lvl8pPr marL="3465347" indent="-231023" eaLnBrk="0" fontAlgn="base" hangingPunct="0">
              <a:spcBef>
                <a:spcPct val="0"/>
              </a:spcBef>
              <a:spcAft>
                <a:spcPct val="0"/>
              </a:spcAft>
              <a:defRPr sz="1200">
                <a:solidFill>
                  <a:srgbClr val="0F5494"/>
                </a:solidFill>
                <a:latin typeface="Verdana" pitchFamily="34" charset="0"/>
              </a:defRPr>
            </a:lvl8pPr>
            <a:lvl9pPr marL="3927394" indent="-231023" eaLnBrk="0" fontAlgn="base" hangingPunct="0">
              <a:spcBef>
                <a:spcPct val="0"/>
              </a:spcBef>
              <a:spcAft>
                <a:spcPct val="0"/>
              </a:spcAft>
              <a:defRPr sz="1200">
                <a:solidFill>
                  <a:srgbClr val="0F5494"/>
                </a:solidFill>
                <a:latin typeface="Verdana" pitchFamily="34" charset="0"/>
              </a:defRPr>
            </a:lvl9pPr>
          </a:lstStyle>
          <a:p>
            <a:pPr eaLnBrk="1" hangingPunct="1">
              <a:defRPr/>
            </a:pPr>
            <a:fld id="{2F7F3106-D0C2-429A-99E5-75C73C063123}" type="slidenum">
              <a:rPr lang="en-GB" altLang="en-US" smtClean="0">
                <a:solidFill>
                  <a:schemeClr val="tx1"/>
                </a:solidFill>
                <a:latin typeface="Arial" charset="0"/>
              </a:rPr>
              <a:pPr eaLnBrk="1" hangingPunct="1">
                <a:defRPr/>
              </a:pPr>
              <a:t>14</a:t>
            </a:fld>
            <a:endParaRPr lang="en-GB" altLang="en-US" smtClean="0">
              <a:solidFill>
                <a:schemeClr val="tx1"/>
              </a:solidFill>
              <a:latin typeface="Arial" charset="0"/>
            </a:endParaRPr>
          </a:p>
        </p:txBody>
      </p:sp>
    </p:spTree>
    <p:extLst>
      <p:ext uri="{BB962C8B-B14F-4D97-AF65-F5344CB8AC3E}">
        <p14:creationId xmlns:p14="http://schemas.microsoft.com/office/powerpoint/2010/main" val="1364625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50825" lvl="2" indent="-346535" eaLnBrk="1" hangingPunct="1">
              <a:buFont typeface="Wingdings" pitchFamily="2" charset="2"/>
              <a:buChar char="ü"/>
              <a:defRPr/>
            </a:pPr>
            <a:r>
              <a:rPr lang="en-GB" sz="1400" dirty="0"/>
              <a:t>An important result of the evaluation work is the invalidation of the two following ideas:</a:t>
            </a:r>
          </a:p>
          <a:p>
            <a:pPr marL="1212872" lvl="3" indent="-346535" eaLnBrk="1" hangingPunct="1">
              <a:buFont typeface="Arial" charset="0"/>
              <a:buChar char="•"/>
              <a:defRPr/>
            </a:pPr>
            <a:r>
              <a:rPr lang="en-GB" sz="1400" i="1" dirty="0">
                <a:solidFill>
                  <a:srgbClr val="0F5494"/>
                </a:solidFill>
              </a:rPr>
              <a:t>“DDI is to be used for micro-data and SDMX for aggregates”</a:t>
            </a:r>
            <a:r>
              <a:rPr lang="en-GB" sz="1400" dirty="0">
                <a:solidFill>
                  <a:srgbClr val="0F5494"/>
                </a:solidFill>
              </a:rPr>
              <a:t>.</a:t>
            </a:r>
            <a:br>
              <a:rPr lang="en-GB" sz="1400" dirty="0">
                <a:solidFill>
                  <a:srgbClr val="0F5494"/>
                </a:solidFill>
              </a:rPr>
            </a:br>
            <a:r>
              <a:rPr lang="en-GB" sz="1400" dirty="0">
                <a:solidFill>
                  <a:srgbClr val="0F5494"/>
                </a:solidFill>
              </a:rPr>
              <a:t>In reality, </a:t>
            </a:r>
            <a:r>
              <a:rPr lang="en-GB" sz="1400" b="1" dirty="0">
                <a:solidFill>
                  <a:srgbClr val="0F5494"/>
                </a:solidFill>
              </a:rPr>
              <a:t>both SDMX and DDI can be used for representing some micro-data and aggregated data.</a:t>
            </a:r>
            <a:endParaRPr lang="en-GB" sz="1400" dirty="0"/>
          </a:p>
          <a:p>
            <a:pPr marL="1212872" lvl="3" indent="-346535" eaLnBrk="1" hangingPunct="1">
              <a:buFont typeface="Arial" charset="0"/>
              <a:buChar char="•"/>
              <a:defRPr/>
            </a:pPr>
            <a:r>
              <a:rPr lang="en-GB" sz="1400" dirty="0">
                <a:solidFill>
                  <a:srgbClr val="0F5494"/>
                </a:solidFill>
              </a:rPr>
              <a:t>“DDI is to be used in early phases of the GSBPM, and SDMX in the late phases”.</a:t>
            </a:r>
            <a:r>
              <a:rPr lang="en-GB" sz="1400" i="1" dirty="0">
                <a:solidFill>
                  <a:srgbClr val="0F5494"/>
                </a:solidFill>
              </a:rPr>
              <a:t> </a:t>
            </a:r>
          </a:p>
          <a:p>
            <a:pPr marL="1328383" lvl="4" eaLnBrk="1" hangingPunct="1">
              <a:defRPr/>
            </a:pPr>
            <a:r>
              <a:rPr lang="en-GB" sz="1400" dirty="0">
                <a:solidFill>
                  <a:srgbClr val="0F5494"/>
                </a:solidFill>
              </a:rPr>
              <a:t>In reality, </a:t>
            </a:r>
            <a:r>
              <a:rPr lang="en-GB" sz="1400" b="1" dirty="0">
                <a:solidFill>
                  <a:srgbClr val="0F5494"/>
                </a:solidFill>
              </a:rPr>
              <a:t>the type of activity does not seem to be the most relevant criteria for selecting an information standard.</a:t>
            </a:r>
          </a:p>
          <a:p>
            <a:pPr lvl="1" fontAlgn="t">
              <a:spcBef>
                <a:spcPct val="0"/>
              </a:spcBef>
              <a:buFont typeface="Wingdings" panose="05000000000000000000" pitchFamily="2" charset="2"/>
              <a:buChar char="ü"/>
              <a:defRPr/>
            </a:pPr>
            <a:endParaRPr lang="en-GB" sz="1400" dirty="0"/>
          </a:p>
          <a:p>
            <a:pPr marL="404291" lvl="2" eaLnBrk="1" hangingPunct="1">
              <a:defRPr/>
            </a:pPr>
            <a:r>
              <a:rPr lang="en-GB" sz="1400" dirty="0">
                <a:sym typeface="Wingdings" panose="05000000000000000000" pitchFamily="2" charset="2"/>
              </a:rPr>
              <a:t> </a:t>
            </a:r>
            <a:r>
              <a:rPr lang="en-GB" sz="1400" dirty="0"/>
              <a:t>The suggestion is that the type of production activity or the level of detail of data should not be considered alone as sufficient criteria for the assignment of information standards to data objects manipulated in statistical production.</a:t>
            </a:r>
            <a:endParaRPr lang="fr-BE" altLang="en-US" sz="1400" dirty="0"/>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15</a:t>
            </a:fld>
            <a:endParaRPr lang="en-GB"/>
          </a:p>
        </p:txBody>
      </p:sp>
    </p:spTree>
    <p:extLst>
      <p:ext uri="{BB962C8B-B14F-4D97-AF65-F5344CB8AC3E}">
        <p14:creationId xmlns:p14="http://schemas.microsoft.com/office/powerpoint/2010/main" val="21504060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ea typeface="ＭＳ Ｐゴシック" pitchFamily="34" charset="-128"/>
            </a:endParaRPr>
          </a:p>
        </p:txBody>
      </p:sp>
    </p:spTree>
    <p:extLst>
      <p:ext uri="{BB962C8B-B14F-4D97-AF65-F5344CB8AC3E}">
        <p14:creationId xmlns:p14="http://schemas.microsoft.com/office/powerpoint/2010/main" val="6873680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17</a:t>
            </a:fld>
            <a:endParaRPr lang="en-GB"/>
          </a:p>
        </p:txBody>
      </p:sp>
    </p:spTree>
    <p:extLst>
      <p:ext uri="{BB962C8B-B14F-4D97-AF65-F5344CB8AC3E}">
        <p14:creationId xmlns:p14="http://schemas.microsoft.com/office/powerpoint/2010/main" val="2150369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PlaceHolder 1"/>
          <p:cNvSpPr>
            <a:spLocks noGrp="1"/>
          </p:cNvSpPr>
          <p:nvPr>
            <p:ph type="body"/>
          </p:nvPr>
        </p:nvSpPr>
        <p:spPr>
          <a:xfrm>
            <a:off x="385801" y="4943443"/>
            <a:ext cx="6200226" cy="4722741"/>
          </a:xfrm>
          <a:prstGeom prst="rect">
            <a:avLst/>
          </a:prstGeom>
        </p:spPr>
        <p:txBody>
          <a:bodyPr lIns="90944" tIns="45472" rIns="90944" bIns="45472"/>
          <a:lstStyle/>
          <a:p>
            <a:pPr>
              <a:lnSpc>
                <a:spcPct val="100000"/>
              </a:lnSpc>
            </a:pPr>
            <a:endParaRPr dirty="0"/>
          </a:p>
        </p:txBody>
      </p:sp>
      <p:sp>
        <p:nvSpPr>
          <p:cNvPr id="328" name="TextShape 2"/>
          <p:cNvSpPr txBox="1"/>
          <p:nvPr/>
        </p:nvSpPr>
        <p:spPr>
          <a:xfrm>
            <a:off x="0" y="0"/>
            <a:ext cx="0" cy="0"/>
          </a:xfrm>
          <a:prstGeom prst="rect">
            <a:avLst/>
          </a:prstGeom>
        </p:spPr>
        <p:txBody>
          <a:bodyPr lIns="90944" tIns="45472" rIns="90944" bIns="45472"/>
          <a:lstStyle/>
          <a:p>
            <a:pPr fontAlgn="auto">
              <a:spcBef>
                <a:spcPts val="0"/>
              </a:spcBef>
              <a:spcAft>
                <a:spcPts val="0"/>
              </a:spcAft>
            </a:pPr>
            <a:fld id="{A37CAEBC-8BAC-4B6B-8FDB-B3F4B8D867D1}" type="slidenum">
              <a:rPr lang="en-AU" sz="1800" b="0">
                <a:solidFill>
                  <a:srgbClr val="000000"/>
                </a:solidFill>
                <a:latin typeface="Calibri"/>
              </a:rPr>
              <a:pPr fontAlgn="auto">
                <a:spcBef>
                  <a:spcPts val="0"/>
                </a:spcBef>
                <a:spcAft>
                  <a:spcPts val="0"/>
                </a:spcAft>
              </a:pPr>
              <a:t>18</a:t>
            </a:fld>
            <a:endParaRPr sz="1800" b="0">
              <a:solidFill>
                <a:prstClr val="black"/>
              </a:solidFill>
              <a:latin typeface="Calibri"/>
            </a:endParaRPr>
          </a:p>
        </p:txBody>
      </p:sp>
    </p:spTree>
    <p:extLst>
      <p:ext uri="{BB962C8B-B14F-4D97-AF65-F5344CB8AC3E}">
        <p14:creationId xmlns:p14="http://schemas.microsoft.com/office/powerpoint/2010/main" val="2285908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endParaRPr lang="en-GB" altLang="en-US" dirty="0" smtClean="0"/>
          </a:p>
        </p:txBody>
      </p:sp>
      <p:sp>
        <p:nvSpPr>
          <p:cNvPr id="4" name="Slide Number Placeholder 3"/>
          <p:cNvSpPr>
            <a:spLocks noGrp="1"/>
          </p:cNvSpPr>
          <p:nvPr>
            <p:ph type="sldNum" sz="quarter" idx="5"/>
          </p:nvPr>
        </p:nvSpPr>
        <p:spPr/>
        <p:txBody>
          <a:bodyPr/>
          <a:lstStyle/>
          <a:p>
            <a:pPr>
              <a:defRPr/>
            </a:pPr>
            <a:fld id="{E55793FE-FCB1-4395-8328-18187F5D3EBE}" type="slidenum">
              <a:rPr lang="en-GB" altLang="en-US" smtClean="0"/>
              <a:pPr>
                <a:defRPr/>
              </a:pPr>
              <a:t>19</a:t>
            </a:fld>
            <a:endParaRPr lang="en-GB" altLang="en-US"/>
          </a:p>
        </p:txBody>
      </p:sp>
    </p:spTree>
    <p:extLst>
      <p:ext uri="{BB962C8B-B14F-4D97-AF65-F5344CB8AC3E}">
        <p14:creationId xmlns:p14="http://schemas.microsoft.com/office/powerpoint/2010/main" val="1906097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20</a:t>
            </a:fld>
            <a:endParaRPr lang="en-GB"/>
          </a:p>
        </p:txBody>
      </p:sp>
    </p:spTree>
    <p:extLst>
      <p:ext uri="{BB962C8B-B14F-4D97-AF65-F5344CB8AC3E}">
        <p14:creationId xmlns:p14="http://schemas.microsoft.com/office/powerpoint/2010/main" val="3830186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2</a:t>
            </a:fld>
            <a:endParaRPr lang="en-GB"/>
          </a:p>
        </p:txBody>
      </p:sp>
    </p:spTree>
    <p:extLst>
      <p:ext uri="{BB962C8B-B14F-4D97-AF65-F5344CB8AC3E}">
        <p14:creationId xmlns:p14="http://schemas.microsoft.com/office/powerpoint/2010/main" val="1675145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DD2C354-BF84-46CE-9FB0-5FD7A16C9CE6}" type="slidenum">
              <a:rPr lang="en-GB" smtClean="0"/>
              <a:pPr>
                <a:defRPr/>
              </a:pPr>
              <a:t>21</a:t>
            </a:fld>
            <a:endParaRPr lang="en-GB"/>
          </a:p>
        </p:txBody>
      </p:sp>
    </p:spTree>
    <p:extLst>
      <p:ext uri="{BB962C8B-B14F-4D97-AF65-F5344CB8AC3E}">
        <p14:creationId xmlns:p14="http://schemas.microsoft.com/office/powerpoint/2010/main" val="3999078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Arial" pitchFamily="34" charset="0"/>
              <a:buNone/>
              <a:defRPr/>
            </a:pPr>
            <a:r>
              <a:rPr lang="en-US" altLang="en-US" dirty="0" smtClean="0"/>
              <a:t>SDMX is originally designed to standardize international data and metadata exchange. It requires:</a:t>
            </a:r>
          </a:p>
          <a:p>
            <a:pPr eaLnBrk="1" hangingPunct="1">
              <a:defRPr/>
            </a:pPr>
            <a:r>
              <a:rPr lang="en-US" altLang="en-US" dirty="0" smtClean="0"/>
              <a:t>Conceptual information (type of statistical unit, classifications, variables)</a:t>
            </a:r>
          </a:p>
          <a:p>
            <a:pPr eaLnBrk="1" hangingPunct="1">
              <a:defRPr/>
            </a:pPr>
            <a:r>
              <a:rPr lang="en-US" altLang="en-US" dirty="0" smtClean="0"/>
              <a:t>Structural information (how is the data file organized?)</a:t>
            </a:r>
          </a:p>
          <a:p>
            <a:pPr marL="0" indent="0" eaLnBrk="1" hangingPunct="1">
              <a:buFont typeface="Arial" pitchFamily="34" charset="0"/>
              <a:buNone/>
              <a:defRPr/>
            </a:pPr>
            <a:r>
              <a:rPr lang="en-US" altLang="en-US" dirty="0" smtClean="0"/>
              <a:t>This allows both senders and receivers to prepare their system and avoids double work for delivery of similar information to different </a:t>
            </a:r>
            <a:r>
              <a:rPr lang="en-US" altLang="en-US" dirty="0" err="1" smtClean="0"/>
              <a:t>organisations</a:t>
            </a:r>
            <a:r>
              <a:rPr lang="en-US" altLang="en-US" dirty="0" smtClean="0"/>
              <a:t> </a:t>
            </a:r>
          </a:p>
          <a:p>
            <a:endParaRPr lang="en-GB" dirty="0"/>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3</a:t>
            </a:fld>
            <a:endParaRPr lang="en-GB"/>
          </a:p>
        </p:txBody>
      </p:sp>
    </p:spTree>
    <p:extLst>
      <p:ext uri="{BB962C8B-B14F-4D97-AF65-F5344CB8AC3E}">
        <p14:creationId xmlns:p14="http://schemas.microsoft.com/office/powerpoint/2010/main" val="4174844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 name="Slide Number Placeholder 3"/>
          <p:cNvSpPr>
            <a:spLocks noGrp="1"/>
          </p:cNvSpPr>
          <p:nvPr>
            <p:ph type="sldNum" sz="quarter" idx="5"/>
          </p:nvPr>
        </p:nvSpPr>
        <p:spPr/>
        <p:txBody>
          <a:bodyPr/>
          <a:lstStyle/>
          <a:p>
            <a:pPr>
              <a:defRPr/>
            </a:pPr>
            <a:fld id="{D77E57A6-9431-4849-87C6-FE68BB114D61}" type="slidenum">
              <a:rPr lang="en-GB" smtClean="0"/>
              <a:pPr>
                <a:defRPr/>
              </a:pPr>
              <a:t>4</a:t>
            </a:fld>
            <a:endParaRPr lang="en-GB"/>
          </a:p>
        </p:txBody>
      </p:sp>
    </p:spTree>
    <p:extLst>
      <p:ext uri="{BB962C8B-B14F-4D97-AF65-F5344CB8AC3E}">
        <p14:creationId xmlns:p14="http://schemas.microsoft.com/office/powerpoint/2010/main" val="2697942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5</a:t>
            </a:fld>
            <a:endParaRPr lang="en-GB"/>
          </a:p>
        </p:txBody>
      </p:sp>
    </p:spTree>
    <p:extLst>
      <p:ext uri="{BB962C8B-B14F-4D97-AF65-F5344CB8AC3E}">
        <p14:creationId xmlns:p14="http://schemas.microsoft.com/office/powerpoint/2010/main" val="1676921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6</a:t>
            </a:fld>
            <a:endParaRPr lang="en-GB"/>
          </a:p>
        </p:txBody>
      </p:sp>
    </p:spTree>
    <p:extLst>
      <p:ext uri="{BB962C8B-B14F-4D97-AF65-F5344CB8AC3E}">
        <p14:creationId xmlns:p14="http://schemas.microsoft.com/office/powerpoint/2010/main" val="1517085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SDMX is perceived as transmission format. The strength of SDMX becomes visible when it is used throughout the data processing chain.</a:t>
            </a:r>
          </a:p>
          <a:p>
            <a:endParaRPr lang="en-GB" altLang="en-US" smtClean="0"/>
          </a:p>
        </p:txBody>
      </p:sp>
      <p:sp>
        <p:nvSpPr>
          <p:cNvPr id="4" name="Slide Number Placeholder 3"/>
          <p:cNvSpPr>
            <a:spLocks noGrp="1"/>
          </p:cNvSpPr>
          <p:nvPr>
            <p:ph type="sldNum" sz="quarter" idx="5"/>
          </p:nvPr>
        </p:nvSpPr>
        <p:spPr/>
        <p:txBody>
          <a:bodyPr/>
          <a:lstStyle/>
          <a:p>
            <a:pPr>
              <a:defRPr/>
            </a:pPr>
            <a:fld id="{361A3B18-FA23-4825-892D-C3658747A6C5}" type="slidenum">
              <a:rPr lang="en-GB" altLang="en-US" smtClean="0"/>
              <a:pPr>
                <a:defRPr/>
              </a:pPr>
              <a:t>7</a:t>
            </a:fld>
            <a:endParaRPr lang="en-GB" altLang="en-US"/>
          </a:p>
        </p:txBody>
      </p:sp>
    </p:spTree>
    <p:extLst>
      <p:ext uri="{BB962C8B-B14F-4D97-AF65-F5344CB8AC3E}">
        <p14:creationId xmlns:p14="http://schemas.microsoft.com/office/powerpoint/2010/main" val="1122487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buFont typeface="Wingdings" pitchFamily="2" charset="2"/>
              <a:buChar char="Ø"/>
            </a:pPr>
            <a:r>
              <a:rPr lang="en-GB" altLang="en-US" sz="2000" b="1" dirty="0" smtClean="0"/>
              <a:t>SDMX-JSON</a:t>
            </a:r>
          </a:p>
          <a:p>
            <a:pPr algn="just" eaLnBrk="1" hangingPunct="1">
              <a:buFont typeface="Wingdings" pitchFamily="2" charset="2"/>
              <a:buChar char="Ø"/>
            </a:pPr>
            <a:endParaRPr lang="en-GB" altLang="en-US" sz="400" dirty="0" smtClean="0"/>
          </a:p>
          <a:p>
            <a:pPr lvl="1" algn="just" eaLnBrk="1" hangingPunct="1">
              <a:buFont typeface="Wingdings" pitchFamily="2" charset="2"/>
              <a:buChar char="ü"/>
            </a:pPr>
            <a:r>
              <a:rPr lang="en-GB" altLang="en-US" sz="1600" b="0" dirty="0" smtClean="0"/>
              <a:t>JavaScript Object Notation, is an open standard format that uses human-readable text to transmit data objects consisting of attribute–value pairs. It is used primarily to transmit data between a server and web application, as an alternative to XML.</a:t>
            </a:r>
          </a:p>
          <a:p>
            <a:pPr lvl="1" algn="just" eaLnBrk="1" hangingPunct="1">
              <a:buFont typeface="Wingdings" pitchFamily="2" charset="2"/>
              <a:buChar char="ü"/>
            </a:pPr>
            <a:endParaRPr lang="en-GB" altLang="en-US" sz="400" b="0" dirty="0" smtClean="0"/>
          </a:p>
          <a:p>
            <a:pPr lvl="1" algn="just" eaLnBrk="1" hangingPunct="1">
              <a:buFont typeface="Wingdings" pitchFamily="2" charset="2"/>
              <a:buChar char="ü"/>
            </a:pPr>
            <a:r>
              <a:rPr lang="en-GB" altLang="en-US" sz="1600" b="0" dirty="0" smtClean="0"/>
              <a:t>JSON has the same expressivity as XML but is a little </a:t>
            </a:r>
            <a:r>
              <a:rPr lang="en-GB" altLang="en-US" sz="1600" dirty="0" smtClean="0"/>
              <a:t>more compact</a:t>
            </a:r>
            <a:r>
              <a:rPr lang="en-GB" altLang="en-US" sz="1600" b="0" dirty="0" smtClean="0"/>
              <a:t> and much more direct to be used with </a:t>
            </a:r>
            <a:r>
              <a:rPr lang="en-GB" altLang="en-US" sz="1600" dirty="0" smtClean="0"/>
              <a:t>JavaScript frameworks</a:t>
            </a:r>
            <a:r>
              <a:rPr lang="en-GB" altLang="en-US" sz="1600" b="0" dirty="0" smtClean="0"/>
              <a:t>.</a:t>
            </a:r>
          </a:p>
          <a:p>
            <a:pPr lvl="1" algn="just" eaLnBrk="1" hangingPunct="1">
              <a:buFont typeface="Wingdings" pitchFamily="2" charset="2"/>
              <a:buChar char="ü"/>
            </a:pPr>
            <a:endParaRPr lang="en-GB" altLang="en-US" sz="400" b="0" dirty="0" smtClean="0"/>
          </a:p>
          <a:p>
            <a:pPr lvl="1" algn="just" eaLnBrk="1" hangingPunct="1">
              <a:buFont typeface="Wingdings" pitchFamily="2" charset="2"/>
              <a:buChar char="ü"/>
            </a:pPr>
            <a:r>
              <a:rPr lang="en-GB" altLang="en-US" sz="1600" b="0" dirty="0" smtClean="0"/>
              <a:t>The updated specification concerning the use of JSON as a standard SDMX representation syntax has been released in 2014.</a:t>
            </a:r>
          </a:p>
          <a:p>
            <a:pPr lvl="1" algn="just" eaLnBrk="1" hangingPunct="1">
              <a:buFont typeface="Wingdings" pitchFamily="2" charset="2"/>
              <a:buNone/>
            </a:pPr>
            <a:endParaRPr lang="en-GB" altLang="en-US" sz="1600" b="0" dirty="0" smtClean="0"/>
          </a:p>
        </p:txBody>
      </p:sp>
      <p:sp>
        <p:nvSpPr>
          <p:cNvPr id="4" name="Slide Number Placeholder 3"/>
          <p:cNvSpPr>
            <a:spLocks noGrp="1"/>
          </p:cNvSpPr>
          <p:nvPr>
            <p:ph type="sldNum" sz="quarter" idx="5"/>
          </p:nvPr>
        </p:nvSpPr>
        <p:spPr/>
        <p:txBody>
          <a:bodyPr/>
          <a:lstStyle/>
          <a:p>
            <a:pPr>
              <a:defRPr/>
            </a:pPr>
            <a:fld id="{1F42D198-58CB-4194-B649-89FA6089082C}" type="slidenum">
              <a:rPr lang="en-GB" smtClean="0"/>
              <a:pPr>
                <a:defRPr/>
              </a:pPr>
              <a:t>9</a:t>
            </a:fld>
            <a:endParaRPr lang="en-GB"/>
          </a:p>
        </p:txBody>
      </p:sp>
    </p:spTree>
    <p:extLst>
      <p:ext uri="{BB962C8B-B14F-4D97-AF65-F5344CB8AC3E}">
        <p14:creationId xmlns:p14="http://schemas.microsoft.com/office/powerpoint/2010/main" val="1257048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DataCube is a W3C recommendation, and has gained some momentum </a:t>
            </a:r>
          </a:p>
          <a:p>
            <a:r>
              <a:rPr lang="en-GB" dirty="0"/>
              <a:t>The data producers using SDMX can also publish in the Data Cube Vocabulary (DCV)</a:t>
            </a:r>
          </a:p>
          <a:p>
            <a:r>
              <a:rPr lang="en-GB" dirty="0"/>
              <a:t>As with any other RDF publication, the applications processing the RDF must understand the DCV data model to make sense of the data</a:t>
            </a:r>
          </a:p>
          <a:p>
            <a:r>
              <a:rPr lang="en-GB" dirty="0"/>
              <a:t>Therefore applications wishing to process any additional information added to the DCV triples need to understand the model of the attached data</a:t>
            </a:r>
          </a:p>
          <a:p>
            <a:endParaRPr lang="en-GB" dirty="0"/>
          </a:p>
          <a:p>
            <a:r>
              <a:rPr lang="en-GB" dirty="0"/>
              <a:t>Linked Data is a standard way to represent data on a wide range of topics. Publishing Linked Data makes it easier for developers to connect information from different sources, resulting in new and innovative applications. For example an application could combine data on dominant business sectors, environmental emissions and educational establishments to help you and your family choose a place to live.</a:t>
            </a:r>
            <a:endParaRPr lang="en-GB" sz="1800" dirty="0"/>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10</a:t>
            </a:fld>
            <a:endParaRPr lang="en-GB"/>
          </a:p>
        </p:txBody>
      </p:sp>
    </p:spTree>
    <p:extLst>
      <p:ext uri="{BB962C8B-B14F-4D97-AF65-F5344CB8AC3E}">
        <p14:creationId xmlns:p14="http://schemas.microsoft.com/office/powerpoint/2010/main" val="29171189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7600" b="1">
                <a:solidFill>
                  <a:srgbClr val="FFD624"/>
                </a:solidFill>
                <a:latin typeface="Verdana" pitchFamily="34" charset="0"/>
                <a:cs typeface="Arial" charset="0"/>
              </a:defRPr>
            </a:lvl1pPr>
            <a:lvl2pPr marL="742950" indent="-285750" defTabSz="457200" eaLnBrk="0" hangingPunct="0">
              <a:defRPr sz="7600" b="1">
                <a:solidFill>
                  <a:srgbClr val="FFD624"/>
                </a:solidFill>
                <a:latin typeface="Verdana" pitchFamily="34" charset="0"/>
                <a:cs typeface="Arial" charset="0"/>
              </a:defRPr>
            </a:lvl2pPr>
            <a:lvl3pPr marL="1143000" indent="-228600" defTabSz="457200" eaLnBrk="0" hangingPunct="0">
              <a:defRPr sz="7600" b="1">
                <a:solidFill>
                  <a:srgbClr val="FFD624"/>
                </a:solidFill>
                <a:latin typeface="Verdana" pitchFamily="34" charset="0"/>
                <a:cs typeface="Arial" charset="0"/>
              </a:defRPr>
            </a:lvl3pPr>
            <a:lvl4pPr marL="1600200" indent="-228600" defTabSz="457200" eaLnBrk="0" hangingPunct="0">
              <a:defRPr sz="7600" b="1">
                <a:solidFill>
                  <a:srgbClr val="FFD624"/>
                </a:solidFill>
                <a:latin typeface="Verdana" pitchFamily="34" charset="0"/>
                <a:cs typeface="Arial" charset="0"/>
              </a:defRPr>
            </a:lvl4pPr>
            <a:lvl5pPr marL="2057400" indent="-228600" defTabSz="457200" eaLnBrk="0" hangingPunct="0">
              <a:defRPr sz="7600" b="1">
                <a:solidFill>
                  <a:srgbClr val="FFD624"/>
                </a:solidFill>
                <a:latin typeface="Verdana" pitchFamily="34" charset="0"/>
                <a:cs typeface="Arial" charset="0"/>
              </a:defRPr>
            </a:lvl5pPr>
            <a:lvl6pPr marL="2514600" indent="-228600" defTabSz="457200" eaLnBrk="0" fontAlgn="base" hangingPunct="0">
              <a:spcBef>
                <a:spcPct val="0"/>
              </a:spcBef>
              <a:spcAft>
                <a:spcPct val="0"/>
              </a:spcAft>
              <a:defRPr sz="7600" b="1">
                <a:solidFill>
                  <a:srgbClr val="FFD624"/>
                </a:solidFill>
                <a:latin typeface="Verdana" pitchFamily="34" charset="0"/>
                <a:cs typeface="Arial" charset="0"/>
              </a:defRPr>
            </a:lvl6pPr>
            <a:lvl7pPr marL="2971800" indent="-228600" defTabSz="457200" eaLnBrk="0" fontAlgn="base" hangingPunct="0">
              <a:spcBef>
                <a:spcPct val="0"/>
              </a:spcBef>
              <a:spcAft>
                <a:spcPct val="0"/>
              </a:spcAft>
              <a:defRPr sz="7600" b="1">
                <a:solidFill>
                  <a:srgbClr val="FFD624"/>
                </a:solidFill>
                <a:latin typeface="Verdana" pitchFamily="34" charset="0"/>
                <a:cs typeface="Arial" charset="0"/>
              </a:defRPr>
            </a:lvl7pPr>
            <a:lvl8pPr marL="3429000" indent="-228600" defTabSz="457200" eaLnBrk="0" fontAlgn="base" hangingPunct="0">
              <a:spcBef>
                <a:spcPct val="0"/>
              </a:spcBef>
              <a:spcAft>
                <a:spcPct val="0"/>
              </a:spcAft>
              <a:defRPr sz="7600" b="1">
                <a:solidFill>
                  <a:srgbClr val="FFD624"/>
                </a:solidFill>
                <a:latin typeface="Verdana" pitchFamily="34" charset="0"/>
                <a:cs typeface="Arial" charset="0"/>
              </a:defRPr>
            </a:lvl8pPr>
            <a:lvl9pPr marL="3886200" indent="-228600" defTabSz="457200" eaLnBrk="0" fontAlgn="base" hangingPunct="0">
              <a:spcBef>
                <a:spcPct val="0"/>
              </a:spcBef>
              <a:spcAft>
                <a:spcPct val="0"/>
              </a:spcAft>
              <a:defRPr sz="7600" b="1">
                <a:solidFill>
                  <a:srgbClr val="FFD624"/>
                </a:solidFill>
                <a:latin typeface="Verdana" pitchFamily="34" charset="0"/>
                <a:cs typeface="Arial" charset="0"/>
              </a:defRPr>
            </a:lvl9pPr>
          </a:lstStyle>
          <a:p>
            <a:pPr algn="ctr" eaLnBrk="1" hangingPunct="1"/>
            <a:endParaRPr lang="en-US" altLang="en-US" sz="1800" b="0">
              <a:solidFill>
                <a:srgbClr val="FFFFFF"/>
              </a:solidFill>
            </a:endParaRPr>
          </a:p>
        </p:txBody>
      </p:sp>
      <p:pic>
        <p:nvPicPr>
          <p:cNvPr id="5" name="Picture 6" descr="LOGO CE-EN-quadri.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p:nvPr userDrawn="1"/>
        </p:nvSpPr>
        <p:spPr>
          <a:xfrm>
            <a:off x="4230688" y="6669088"/>
            <a:ext cx="684212"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900" b="0" i="1" dirty="0">
                <a:solidFill>
                  <a:schemeClr val="bg1">
                    <a:lumMod val="95000"/>
                  </a:schemeClr>
                </a:solidFill>
              </a:rPr>
              <a:t>Eurostat</a:t>
            </a:r>
          </a:p>
        </p:txBody>
      </p:sp>
      <p:sp>
        <p:nvSpPr>
          <p:cNvPr id="2" name="Title 1"/>
          <p:cNvSpPr>
            <a:spLocks noGrp="1"/>
          </p:cNvSpPr>
          <p:nvPr>
            <p:ph type="title"/>
          </p:nvPr>
        </p:nvSpPr>
        <p:spPr>
          <a:xfrm>
            <a:off x="457200" y="1641600"/>
            <a:ext cx="8219256" cy="1355352"/>
          </a:xfrm>
        </p:spPr>
        <p:txBody>
          <a:bodyPr/>
          <a:lstStyle>
            <a:lvl1pPr indent="0">
              <a:defRPr sz="3600">
                <a:solidFill>
                  <a:srgbClr val="FFD624"/>
                </a:solidFill>
              </a:defRPr>
            </a:lvl1pPr>
          </a:lstStyle>
          <a:p>
            <a:r>
              <a:rPr lang="en-US" dirty="0" smtClean="0"/>
              <a:t>Click to edit Master title style</a:t>
            </a:r>
            <a:endParaRPr lang="en-GB" dirty="0"/>
          </a:p>
        </p:txBody>
      </p:sp>
      <p:sp>
        <p:nvSpPr>
          <p:cNvPr id="3" name="Content Placeholder 2"/>
          <p:cNvSpPr>
            <a:spLocks noGrp="1"/>
          </p:cNvSpPr>
          <p:nvPr>
            <p:ph idx="1"/>
          </p:nvPr>
        </p:nvSpPr>
        <p:spPr>
          <a:xfrm>
            <a:off x="467544" y="3429000"/>
            <a:ext cx="8208912" cy="2088232"/>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smtClean="0"/>
              <a:t>Click to edit Master text styles</a:t>
            </a:r>
          </a:p>
        </p:txBody>
      </p:sp>
      <p:sp>
        <p:nvSpPr>
          <p:cNvPr id="8" name="Rectangle 5"/>
          <p:cNvSpPr>
            <a:spLocks noGrp="1" noChangeArrowheads="1"/>
          </p:cNvSpPr>
          <p:nvPr>
            <p:ph type="ftr" sz="quarter" idx="11"/>
          </p:nvPr>
        </p:nvSpPr>
        <p:spPr>
          <a:xfrm>
            <a:off x="2771800" y="6245225"/>
            <a:ext cx="3600400" cy="476250"/>
          </a:xfrm>
        </p:spPr>
        <p:txBody>
          <a:bodyPr/>
          <a:lstStyle>
            <a:lvl1pPr>
              <a:defRPr sz="1100">
                <a:solidFill>
                  <a:schemeClr val="bg1"/>
                </a:solidFill>
              </a:defRPr>
            </a:lvl1pPr>
          </a:lstStyle>
          <a:p>
            <a:pPr>
              <a:defRPr/>
            </a:pPr>
            <a:r>
              <a:rPr lang="sv-SE" altLang="en-US" dirty="0" smtClean="0"/>
              <a:t>SDMX Global Conference 2015</a:t>
            </a:r>
            <a:endParaRPr lang="sv-SE" altLang="en-US" dirty="0"/>
          </a:p>
        </p:txBody>
      </p:sp>
      <p:sp>
        <p:nvSpPr>
          <p:cNvPr id="10" name="Rectangle 4"/>
          <p:cNvSpPr>
            <a:spLocks noGrp="1" noChangeArrowheads="1"/>
          </p:cNvSpPr>
          <p:nvPr>
            <p:ph type="dt" sz="half" idx="10"/>
          </p:nvPr>
        </p:nvSpPr>
        <p:spPr>
          <a:xfrm>
            <a:off x="323528" y="6245225"/>
            <a:ext cx="2376264" cy="476250"/>
          </a:xfrm>
          <a:prstGeom prst="rect">
            <a:avLst/>
          </a:prstGeom>
        </p:spPr>
        <p:txBody>
          <a:bodyPr/>
          <a:lstStyle>
            <a:lvl1pPr>
              <a:defRPr sz="1100">
                <a:solidFill>
                  <a:schemeClr val="bg1"/>
                </a:solidFill>
              </a:defRPr>
            </a:lvl1pPr>
          </a:lstStyle>
          <a:p>
            <a:pPr>
              <a:defRPr/>
            </a:pPr>
            <a:r>
              <a:rPr lang="en-GB" altLang="en-US" dirty="0" smtClean="0"/>
              <a:t>Bangkok, 28-30 September</a:t>
            </a:r>
            <a:endParaRPr lang="en-GB" altLang="en-US" dirty="0"/>
          </a:p>
        </p:txBody>
      </p:sp>
    </p:spTree>
    <p:extLst>
      <p:ext uri="{BB962C8B-B14F-4D97-AF65-F5344CB8AC3E}">
        <p14:creationId xmlns:p14="http://schemas.microsoft.com/office/powerpoint/2010/main" val="364887077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6"/>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1125" y="3175"/>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p:nvPr userDrawn="1"/>
        </p:nvSpPr>
        <p:spPr>
          <a:xfrm>
            <a:off x="4262438" y="6669088"/>
            <a:ext cx="596900"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700" b="0" i="1" dirty="0">
                <a:solidFill>
                  <a:schemeClr val="bg1"/>
                </a:solidFill>
              </a:rPr>
              <a:t>Eurostat</a:t>
            </a:r>
          </a:p>
        </p:txBody>
      </p:sp>
      <p:sp>
        <p:nvSpPr>
          <p:cNvPr id="2" name="Title 1"/>
          <p:cNvSpPr>
            <a:spLocks noGrp="1"/>
          </p:cNvSpPr>
          <p:nvPr>
            <p:ph type="title"/>
          </p:nvPr>
        </p:nvSpPr>
        <p:spPr>
          <a:xfrm>
            <a:off x="468313" y="1556271"/>
            <a:ext cx="8229600" cy="936625"/>
          </a:xfrm>
        </p:spPr>
        <p:txBody>
          <a:bodyPr/>
          <a:lstStyle/>
          <a:p>
            <a:r>
              <a:rPr lang="en-US" smtClean="0"/>
              <a:t>Click to edit Master title style</a:t>
            </a: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Rectangle 5"/>
          <p:cNvSpPr>
            <a:spLocks noGrp="1" noChangeArrowheads="1"/>
          </p:cNvSpPr>
          <p:nvPr>
            <p:ph type="ftr" sz="quarter" idx="11"/>
          </p:nvPr>
        </p:nvSpPr>
        <p:spPr>
          <a:xfrm>
            <a:off x="2555776" y="6309320"/>
            <a:ext cx="4104455" cy="412155"/>
          </a:xfrm>
        </p:spPr>
        <p:txBody>
          <a:bodyPr/>
          <a:lstStyle>
            <a:lvl1pPr algn="l">
              <a:defRPr sz="1200"/>
            </a:lvl1pPr>
          </a:lstStyle>
          <a:p>
            <a:pPr algn="ctr">
              <a:defRPr/>
            </a:pPr>
            <a:r>
              <a:rPr lang="en-GB" altLang="en-US" dirty="0" smtClean="0"/>
              <a:t>SDMX Global Conference 2015</a:t>
            </a:r>
            <a:endParaRPr lang="en-GB" altLang="en-US" dirty="0"/>
          </a:p>
        </p:txBody>
      </p:sp>
      <p:sp>
        <p:nvSpPr>
          <p:cNvPr id="9" name="Rectangle 6"/>
          <p:cNvSpPr>
            <a:spLocks noGrp="1" noChangeArrowheads="1"/>
          </p:cNvSpPr>
          <p:nvPr>
            <p:ph type="sldNum" sz="quarter" idx="12"/>
          </p:nvPr>
        </p:nvSpPr>
        <p:spPr>
          <a:xfrm>
            <a:off x="6732240" y="6309319"/>
            <a:ext cx="1954560" cy="412155"/>
          </a:xfrm>
        </p:spPr>
        <p:txBody>
          <a:bodyPr/>
          <a:lstStyle>
            <a:lvl1pPr>
              <a:defRPr sz="1100">
                <a:solidFill>
                  <a:srgbClr val="133176"/>
                </a:solidFill>
              </a:defRPr>
            </a:lvl1pPr>
          </a:lstStyle>
          <a:p>
            <a:pPr>
              <a:defRPr/>
            </a:pPr>
            <a:fld id="{F13BA520-69FB-49A5-B99F-D884F212848B}" type="slidenum">
              <a:rPr lang="en-GB" smtClean="0"/>
              <a:pPr>
                <a:defRPr/>
              </a:pPr>
              <a:t>‹#›</a:t>
            </a:fld>
            <a:endParaRPr lang="en-GB" dirty="0"/>
          </a:p>
        </p:txBody>
      </p:sp>
    </p:spTree>
    <p:extLst>
      <p:ext uri="{BB962C8B-B14F-4D97-AF65-F5344CB8AC3E}">
        <p14:creationId xmlns:p14="http://schemas.microsoft.com/office/powerpoint/2010/main" val="37466977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9" name="Rectangle 6"/>
          <p:cNvSpPr>
            <a:spLocks noGrp="1" noChangeArrowheads="1"/>
          </p:cNvSpPr>
          <p:nvPr>
            <p:ph type="sldNum" sz="quarter" idx="12"/>
          </p:nvPr>
        </p:nvSpPr>
        <p:spPr>
          <a:xfrm>
            <a:off x="6732240" y="6309319"/>
            <a:ext cx="1954560" cy="412155"/>
          </a:xfrm>
        </p:spPr>
        <p:txBody>
          <a:bodyPr/>
          <a:lstStyle>
            <a:lvl1pPr>
              <a:defRPr sz="1100">
                <a:solidFill>
                  <a:srgbClr val="133176"/>
                </a:solidFill>
              </a:defRPr>
            </a:lvl1pPr>
          </a:lstStyle>
          <a:p>
            <a:pPr>
              <a:defRPr/>
            </a:pPr>
            <a:fld id="{C184CA0B-3233-4724-BED6-8F2A7E549263}" type="slidenum">
              <a:rPr lang="en-GB" smtClean="0"/>
              <a:pPr>
                <a:defRPr/>
              </a:pPr>
              <a:t>‹#›</a:t>
            </a:fld>
            <a:endParaRPr lang="en-GB" dirty="0"/>
          </a:p>
        </p:txBody>
      </p:sp>
    </p:spTree>
    <p:extLst>
      <p:ext uri="{BB962C8B-B14F-4D97-AF65-F5344CB8AC3E}">
        <p14:creationId xmlns:p14="http://schemas.microsoft.com/office/powerpoint/2010/main" val="371164509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Rectangle 6"/>
          <p:cNvSpPr>
            <a:spLocks noGrp="1" noChangeArrowheads="1"/>
          </p:cNvSpPr>
          <p:nvPr>
            <p:ph type="sldNum" sz="quarter" idx="12"/>
          </p:nvPr>
        </p:nvSpPr>
        <p:spPr>
          <a:xfrm>
            <a:off x="6731568" y="6309319"/>
            <a:ext cx="1955231" cy="412155"/>
          </a:xfrm>
        </p:spPr>
        <p:txBody>
          <a:bodyPr/>
          <a:lstStyle>
            <a:lvl1pPr>
              <a:defRPr>
                <a:solidFill>
                  <a:srgbClr val="133176"/>
                </a:solidFill>
              </a:defRPr>
            </a:lvl1pPr>
          </a:lstStyle>
          <a:p>
            <a:pPr>
              <a:defRPr/>
            </a:pPr>
            <a:fld id="{96E2498B-D7BB-403E-B5A9-6ED381D30945}" type="slidenum">
              <a:rPr lang="en-GB"/>
              <a:pPr>
                <a:defRPr/>
              </a:pPr>
              <a:t>‹#›</a:t>
            </a:fld>
            <a:endParaRPr lang="en-GB" dirty="0"/>
          </a:p>
        </p:txBody>
      </p:sp>
    </p:spTree>
    <p:extLst>
      <p:ext uri="{BB962C8B-B14F-4D97-AF65-F5344CB8AC3E}">
        <p14:creationId xmlns:p14="http://schemas.microsoft.com/office/powerpoint/2010/main" val="14702876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731568" y="6309319"/>
            <a:ext cx="1955231" cy="412155"/>
          </a:xfrm>
        </p:spPr>
        <p:txBody>
          <a:bodyPr/>
          <a:lstStyle>
            <a:lvl1pPr>
              <a:defRPr b="0">
                <a:solidFill>
                  <a:srgbClr val="133176"/>
                </a:solidFill>
              </a:defRPr>
            </a:lvl1pPr>
          </a:lstStyle>
          <a:p>
            <a:pPr>
              <a:defRPr/>
            </a:pPr>
            <a:fld id="{CBB53E1B-C226-4081-816E-BAF0017D65EE}" type="slidenum">
              <a:rPr lang="en-GB" smtClean="0"/>
              <a:pPr>
                <a:defRPr/>
              </a:pPr>
              <a:t>‹#›</a:t>
            </a:fld>
            <a:endParaRPr lang="en-GB" dirty="0"/>
          </a:p>
        </p:txBody>
      </p:sp>
    </p:spTree>
    <p:extLst>
      <p:ext uri="{BB962C8B-B14F-4D97-AF65-F5344CB8AC3E}">
        <p14:creationId xmlns:p14="http://schemas.microsoft.com/office/powerpoint/2010/main" val="4557678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lum bright="76000" contrast="-64000"/>
          </a:blip>
          <a:srcRect/>
          <a:stretch>
            <a:fillRect/>
          </a:stretch>
        </p:blipFill>
        <p:spPr bwMode="auto">
          <a:xfrm>
            <a:off x="1835150" y="1557338"/>
            <a:ext cx="5513388" cy="3651250"/>
          </a:xfrm>
          <a:prstGeom prst="rect">
            <a:avLst/>
          </a:prstGeom>
          <a:noFill/>
          <a:ln w="9525">
            <a:noFill/>
            <a:miter lim="800000"/>
            <a:headEnd/>
            <a:tailEnd/>
          </a:ln>
        </p:spPr>
      </p:pic>
      <p:pic>
        <p:nvPicPr>
          <p:cNvPr id="5" name="Picture 8"/>
          <p:cNvPicPr>
            <a:picLocks noChangeAspect="1" noChangeArrowheads="1"/>
          </p:cNvPicPr>
          <p:nvPr/>
        </p:nvPicPr>
        <p:blipFill>
          <a:blip r:embed="rId3" cstate="print"/>
          <a:srcRect/>
          <a:stretch>
            <a:fillRect/>
          </a:stretch>
        </p:blipFill>
        <p:spPr bwMode="auto">
          <a:xfrm>
            <a:off x="468313" y="260350"/>
            <a:ext cx="1639887" cy="609600"/>
          </a:xfrm>
          <a:prstGeom prst="rect">
            <a:avLst/>
          </a:prstGeom>
          <a:noFill/>
          <a:ln w="9525">
            <a:noFill/>
            <a:miter lim="800000"/>
            <a:headEnd/>
            <a:tailEnd/>
          </a:ln>
        </p:spPr>
      </p:pic>
      <p:sp>
        <p:nvSpPr>
          <p:cNvPr id="6" name="Line 9"/>
          <p:cNvSpPr>
            <a:spLocks noChangeShapeType="1"/>
          </p:cNvSpPr>
          <p:nvPr/>
        </p:nvSpPr>
        <p:spPr bwMode="auto">
          <a:xfrm>
            <a:off x="468313" y="6237288"/>
            <a:ext cx="8207375" cy="0"/>
          </a:xfrm>
          <a:prstGeom prst="line">
            <a:avLst/>
          </a:prstGeom>
          <a:noFill/>
          <a:ln w="19050">
            <a:solidFill>
              <a:srgbClr val="6C7E82"/>
            </a:solidFill>
            <a:round/>
            <a:headEnd/>
            <a:tailEnd/>
          </a:ln>
        </p:spPr>
        <p:txBody>
          <a:bodyPr/>
          <a:lstStyle/>
          <a:p>
            <a:pPr algn="ctr"/>
            <a:endParaRPr lang="en-GB" sz="1800" b="0">
              <a:solidFill>
                <a:srgbClr val="000000"/>
              </a:solidFill>
              <a:latin typeface="Arial" charset="0"/>
              <a:cs typeface="+mn-cs"/>
            </a:endParaRPr>
          </a:p>
        </p:txBody>
      </p:sp>
      <p:sp>
        <p:nvSpPr>
          <p:cNvPr id="7" name="Line 10"/>
          <p:cNvSpPr>
            <a:spLocks noChangeShapeType="1"/>
          </p:cNvSpPr>
          <p:nvPr/>
        </p:nvSpPr>
        <p:spPr bwMode="auto">
          <a:xfrm>
            <a:off x="468313" y="981075"/>
            <a:ext cx="8207375" cy="0"/>
          </a:xfrm>
          <a:prstGeom prst="line">
            <a:avLst/>
          </a:prstGeom>
          <a:noFill/>
          <a:ln w="15875">
            <a:solidFill>
              <a:srgbClr val="6C7E82"/>
            </a:solidFill>
            <a:round/>
            <a:headEnd/>
            <a:tailEnd/>
          </a:ln>
        </p:spPr>
        <p:txBody>
          <a:bodyPr/>
          <a:lstStyle/>
          <a:p>
            <a:pPr algn="ctr"/>
            <a:endParaRPr lang="en-GB" sz="1800" b="0">
              <a:solidFill>
                <a:srgbClr val="000000"/>
              </a:solidFill>
              <a:latin typeface="Arial" charset="0"/>
              <a:cs typeface="+mn-cs"/>
            </a:endParaRPr>
          </a:p>
        </p:txBody>
      </p:sp>
      <p:sp>
        <p:nvSpPr>
          <p:cNvPr id="23555" name="Rectangle 3"/>
          <p:cNvSpPr>
            <a:spLocks noGrp="1" noChangeArrowheads="1"/>
          </p:cNvSpPr>
          <p:nvPr>
            <p:ph type="ctrTitle"/>
          </p:nvPr>
        </p:nvSpPr>
        <p:spPr>
          <a:xfrm>
            <a:off x="684213" y="1412875"/>
            <a:ext cx="7772400" cy="1470025"/>
          </a:xfrm>
        </p:spPr>
        <p:txBody>
          <a:bodyPr/>
          <a:lstStyle>
            <a:lvl1pPr>
              <a:defRPr sz="2800"/>
            </a:lvl1pPr>
          </a:lstStyle>
          <a:p>
            <a:r>
              <a:rPr lang="en-US" smtClean="0"/>
              <a:t>Click to edit Master title style</a:t>
            </a:r>
            <a:endParaRPr lang="en-GB"/>
          </a:p>
        </p:txBody>
      </p:sp>
      <p:sp>
        <p:nvSpPr>
          <p:cNvPr id="23556" name="Rectangle 4"/>
          <p:cNvSpPr>
            <a:spLocks noGrp="1" noChangeArrowheads="1"/>
          </p:cNvSpPr>
          <p:nvPr>
            <p:ph type="subTitle" idx="1"/>
          </p:nvPr>
        </p:nvSpPr>
        <p:spPr>
          <a:xfrm>
            <a:off x="1371600" y="3886200"/>
            <a:ext cx="6400800" cy="1752600"/>
          </a:xfrm>
        </p:spPr>
        <p:txBody>
          <a:bodyPr/>
          <a:lstStyle>
            <a:lvl1pPr marL="0" indent="0" algn="ctr">
              <a:buFontTx/>
              <a:buNone/>
              <a:defRPr sz="2000"/>
            </a:lvl1pPr>
          </a:lstStyle>
          <a:p>
            <a:r>
              <a:rPr lang="en-US" smtClean="0"/>
              <a:t>Click to edit Master subtitle style</a:t>
            </a:r>
            <a:endParaRPr lang="en-GB"/>
          </a:p>
        </p:txBody>
      </p:sp>
      <p:sp>
        <p:nvSpPr>
          <p:cNvPr id="9" name="Rectangle 6"/>
          <p:cNvSpPr>
            <a:spLocks noGrp="1" noChangeArrowheads="1"/>
          </p:cNvSpPr>
          <p:nvPr>
            <p:ph type="ftr" sz="quarter" idx="11"/>
          </p:nvPr>
        </p:nvSpPr>
        <p:spPr>
          <a:xfrm>
            <a:off x="2916238" y="6245225"/>
            <a:ext cx="3311525" cy="476250"/>
          </a:xfrm>
        </p:spPr>
        <p:txBody>
          <a:bodyPr/>
          <a:lstStyle>
            <a:lvl1pPr>
              <a:defRPr>
                <a:solidFill>
                  <a:schemeClr val="tx1"/>
                </a:solidFill>
              </a:defRPr>
            </a:lvl1pPr>
          </a:lstStyle>
          <a:p>
            <a:pPr>
              <a:defRPr/>
            </a:pPr>
            <a:r>
              <a:rPr lang="en-GB">
                <a:solidFill>
                  <a:srgbClr val="000000"/>
                </a:solidFill>
              </a:rPr>
              <a:t>SDMX Technical Working </a:t>
            </a:r>
            <a:r>
              <a:rPr lang="en-GB" smtClean="0">
                <a:solidFill>
                  <a:srgbClr val="000000"/>
                </a:solidFill>
              </a:rPr>
              <a:t>Group</a:t>
            </a:r>
            <a:endParaRPr lang="en-GB">
              <a:solidFill>
                <a:srgbClr val="000000"/>
              </a:solidFill>
            </a:endParaRPr>
          </a:p>
        </p:txBody>
      </p:sp>
      <p:sp>
        <p:nvSpPr>
          <p:cNvPr id="10" name="Rectangle 5"/>
          <p:cNvSpPr>
            <a:spLocks noGrp="1" noChangeArrowheads="1"/>
          </p:cNvSpPr>
          <p:nvPr>
            <p:ph type="dt" sz="half" idx="10"/>
          </p:nvPr>
        </p:nvSpPr>
        <p:spPr>
          <a:xfrm>
            <a:off x="468313" y="6237288"/>
            <a:ext cx="2133600" cy="476250"/>
          </a:xfrm>
          <a:noFill/>
        </p:spPr>
        <p:txBody>
          <a:bodyPr/>
          <a:lstStyle/>
          <a:p>
            <a:pPr>
              <a:defRPr/>
            </a:pPr>
            <a:r>
              <a:rPr lang="en-US" dirty="0" smtClean="0"/>
              <a:t>Den Haag 19-21 May 2015</a:t>
            </a:r>
            <a:endParaRPr lang="en-GB" dirty="0"/>
          </a:p>
        </p:txBody>
      </p:sp>
    </p:spTree>
    <p:extLst>
      <p:ext uri="{BB962C8B-B14F-4D97-AF65-F5344CB8AC3E}">
        <p14:creationId xmlns:p14="http://schemas.microsoft.com/office/powerpoint/2010/main" val="2099847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p:txBody>
          <a:bodyPr/>
          <a:lstStyle>
            <a:lvl1pPr>
              <a:defRPr/>
            </a:lvl1pPr>
          </a:lstStyle>
          <a:p>
            <a:pPr>
              <a:defRPr/>
            </a:pPr>
            <a:fld id="{16A06007-4BFA-44A9-AE64-A0A56ABF79B1}" type="slidenum">
              <a:rPr lang="en-GB"/>
              <a:pPr>
                <a:defRPr/>
              </a:pPr>
              <a:t>‹#›</a:t>
            </a:fld>
            <a:endParaRPr lang="en-GB"/>
          </a:p>
        </p:txBody>
      </p:sp>
      <p:sp>
        <p:nvSpPr>
          <p:cNvPr id="5" name="Rectangle 7"/>
          <p:cNvSpPr>
            <a:spLocks noGrp="1" noChangeArrowheads="1"/>
          </p:cNvSpPr>
          <p:nvPr>
            <p:ph type="ftr" sz="quarter" idx="11"/>
          </p:nvPr>
        </p:nvSpPr>
        <p:spPr/>
        <p:txBody>
          <a:bodyPr/>
          <a:lstStyle>
            <a:lvl1pPr>
              <a:defRPr/>
            </a:lvl1pPr>
          </a:lstStyle>
          <a:p>
            <a:pPr>
              <a:defRPr/>
            </a:pPr>
            <a:r>
              <a:rPr lang="en-GB"/>
              <a:t>SDMX Technical Working </a:t>
            </a:r>
            <a:r>
              <a:rPr lang="en-GB" smtClean="0"/>
              <a:t>Group</a:t>
            </a:r>
            <a:endParaRPr lang="en-GB"/>
          </a:p>
        </p:txBody>
      </p:sp>
      <p:sp>
        <p:nvSpPr>
          <p:cNvPr id="7" name="Rectangle 5"/>
          <p:cNvSpPr>
            <a:spLocks noGrp="1" noChangeArrowheads="1"/>
          </p:cNvSpPr>
          <p:nvPr>
            <p:ph type="dt" sz="half" idx="12"/>
          </p:nvPr>
        </p:nvSpPr>
        <p:spPr>
          <a:xfrm>
            <a:off x="468313" y="6237288"/>
            <a:ext cx="2133600" cy="476250"/>
          </a:xfrm>
          <a:noFill/>
        </p:spPr>
        <p:txBody>
          <a:bodyPr/>
          <a:lstStyle/>
          <a:p>
            <a:pPr>
              <a:defRPr/>
            </a:pPr>
            <a:r>
              <a:rPr lang="en-US" dirty="0" smtClean="0"/>
              <a:t>Den Haag 19-21 May 2015</a:t>
            </a:r>
            <a:endParaRPr lang="en-GB" dirty="0"/>
          </a:p>
        </p:txBody>
      </p:sp>
    </p:spTree>
    <p:extLst>
      <p:ext uri="{BB962C8B-B14F-4D97-AF65-F5344CB8AC3E}">
        <p14:creationId xmlns:p14="http://schemas.microsoft.com/office/powerpoint/2010/main" val="436675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p:txBody>
          <a:bodyPr/>
          <a:lstStyle>
            <a:lvl1pPr>
              <a:defRPr/>
            </a:lvl1pPr>
          </a:lstStyle>
          <a:p>
            <a:pPr>
              <a:defRPr/>
            </a:pPr>
            <a:fld id="{C39096CF-91B1-4627-8B9F-2F9C0E97EFFE}" type="slidenum">
              <a:rPr lang="en-GB"/>
              <a:pPr>
                <a:defRPr/>
              </a:pPr>
              <a:t>‹#›</a:t>
            </a:fld>
            <a:endParaRPr lang="en-GB"/>
          </a:p>
        </p:txBody>
      </p:sp>
      <p:sp>
        <p:nvSpPr>
          <p:cNvPr id="3" name="Rectangle 7"/>
          <p:cNvSpPr>
            <a:spLocks noGrp="1" noChangeArrowheads="1"/>
          </p:cNvSpPr>
          <p:nvPr>
            <p:ph type="ftr" sz="quarter" idx="11"/>
          </p:nvPr>
        </p:nvSpPr>
        <p:spPr/>
        <p:txBody>
          <a:bodyPr/>
          <a:lstStyle>
            <a:lvl1pPr>
              <a:defRPr/>
            </a:lvl1pPr>
          </a:lstStyle>
          <a:p>
            <a:pPr>
              <a:defRPr/>
            </a:pPr>
            <a:r>
              <a:rPr lang="en-GB"/>
              <a:t>SDMX Technical Working </a:t>
            </a:r>
            <a:r>
              <a:rPr lang="en-GB" smtClean="0"/>
              <a:t>Group</a:t>
            </a:r>
            <a:endParaRPr lang="en-GB"/>
          </a:p>
        </p:txBody>
      </p:sp>
      <p:sp>
        <p:nvSpPr>
          <p:cNvPr id="5" name="Rectangle 5"/>
          <p:cNvSpPr>
            <a:spLocks noGrp="1" noChangeArrowheads="1"/>
          </p:cNvSpPr>
          <p:nvPr>
            <p:ph type="dt" sz="half" idx="12"/>
          </p:nvPr>
        </p:nvSpPr>
        <p:spPr>
          <a:xfrm>
            <a:off x="468313" y="6237288"/>
            <a:ext cx="2133600" cy="476250"/>
          </a:xfrm>
          <a:noFill/>
        </p:spPr>
        <p:txBody>
          <a:bodyPr/>
          <a:lstStyle/>
          <a:p>
            <a:pPr>
              <a:defRPr/>
            </a:pPr>
            <a:r>
              <a:rPr lang="en-US" dirty="0" smtClean="0"/>
              <a:t>Den Haag 19-21 May 2015</a:t>
            </a:r>
            <a:endParaRPr lang="en-GB" dirty="0"/>
          </a:p>
        </p:txBody>
      </p:sp>
    </p:spTree>
    <p:extLst>
      <p:ext uri="{BB962C8B-B14F-4D97-AF65-F5344CB8AC3E}">
        <p14:creationId xmlns:p14="http://schemas.microsoft.com/office/powerpoint/2010/main" val="717605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Click to edit Master title style</a:t>
            </a:r>
            <a:endParaRPr lang="en-GB" dirty="0"/>
          </a:p>
        </p:txBody>
      </p:sp>
      <p:sp>
        <p:nvSpPr>
          <p:cNvPr id="10" name="Slide Number Placeholder 2"/>
          <p:cNvSpPr>
            <a:spLocks noGrp="1"/>
          </p:cNvSpPr>
          <p:nvPr>
            <p:ph type="sldNum" sz="quarter" idx="4"/>
          </p:nvPr>
        </p:nvSpPr>
        <p:spPr>
          <a:xfrm>
            <a:off x="6553200" y="6237312"/>
            <a:ext cx="2133600" cy="484163"/>
          </a:xfrm>
          <a:prstGeom prst="rect">
            <a:avLst/>
          </a:prstGeom>
        </p:spPr>
        <p:txBody>
          <a:bodyPr vert="horz" lIns="91440" tIns="45720" rIns="91440" bIns="45720" rtlCol="0" anchor="ctr"/>
          <a:lstStyle>
            <a:lvl1pPr algn="r">
              <a:defRPr sz="1200" baseline="0">
                <a:solidFill>
                  <a:srgbClr val="002060"/>
                </a:solidFill>
              </a:defRPr>
            </a:lvl1pPr>
          </a:lstStyle>
          <a:p>
            <a:fld id="{6DAB54AA-3A29-4CE3-9ECA-6DAD01D8C924}" type="slidenum">
              <a:rPr lang="en-GB" smtClean="0"/>
              <a:pPr/>
              <a:t>‹#›</a:t>
            </a:fld>
            <a:endParaRPr lang="en-GB"/>
          </a:p>
        </p:txBody>
      </p:sp>
      <p:sp>
        <p:nvSpPr>
          <p:cNvPr id="6" name="Rectangle 7"/>
          <p:cNvSpPr>
            <a:spLocks noGrp="1" noChangeArrowheads="1"/>
          </p:cNvSpPr>
          <p:nvPr>
            <p:ph type="ftr" sz="quarter" idx="11"/>
          </p:nvPr>
        </p:nvSpPr>
        <p:spPr>
          <a:xfrm>
            <a:off x="2916238" y="6237288"/>
            <a:ext cx="3240087" cy="476250"/>
          </a:xfrm>
        </p:spPr>
        <p:txBody>
          <a:bodyPr/>
          <a:lstStyle>
            <a:lvl1pPr>
              <a:defRPr/>
            </a:lvl1pPr>
          </a:lstStyle>
          <a:p>
            <a:pPr>
              <a:defRPr/>
            </a:pPr>
            <a:r>
              <a:rPr lang="en-GB"/>
              <a:t>SDMX Technical Working </a:t>
            </a:r>
            <a:r>
              <a:rPr lang="en-GB" smtClean="0"/>
              <a:t>Group</a:t>
            </a:r>
            <a:endParaRPr lang="en-GB"/>
          </a:p>
        </p:txBody>
      </p:sp>
      <p:sp>
        <p:nvSpPr>
          <p:cNvPr id="7" name="Rectangle 5"/>
          <p:cNvSpPr>
            <a:spLocks noGrp="1" noChangeArrowheads="1"/>
          </p:cNvSpPr>
          <p:nvPr>
            <p:ph type="dt" sz="half" idx="10"/>
          </p:nvPr>
        </p:nvSpPr>
        <p:spPr>
          <a:xfrm>
            <a:off x="468313" y="6237288"/>
            <a:ext cx="2133600" cy="476250"/>
          </a:xfrm>
          <a:noFill/>
        </p:spPr>
        <p:txBody>
          <a:bodyPr/>
          <a:lstStyle/>
          <a:p>
            <a:pPr>
              <a:defRPr/>
            </a:pPr>
            <a:r>
              <a:rPr lang="en-US" dirty="0" smtClean="0"/>
              <a:t>Den Haag 19-21 May 2015</a:t>
            </a:r>
            <a:endParaRPr lang="en-GB" dirty="0"/>
          </a:p>
        </p:txBody>
      </p:sp>
    </p:spTree>
    <p:extLst>
      <p:ext uri="{BB962C8B-B14F-4D97-AF65-F5344CB8AC3E}">
        <p14:creationId xmlns:p14="http://schemas.microsoft.com/office/powerpoint/2010/main" val="29600215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dirty="0" smtClean="0"/>
              <a:t>Et </a:t>
            </a:r>
            <a:r>
              <a:rPr lang="fr-BE" altLang="en-US" dirty="0" err="1" smtClean="0"/>
              <a:t>dolor</a:t>
            </a:r>
            <a:r>
              <a:rPr lang="fr-BE" altLang="en-US" dirty="0" smtClean="0"/>
              <a:t> </a:t>
            </a:r>
            <a:r>
              <a:rPr lang="fr-BE" altLang="en-US" dirty="0" err="1" smtClean="0"/>
              <a:t>fragum</a:t>
            </a:r>
            <a:endParaRPr lang="en-GB" altLang="en-US" dirty="0" smtClean="0"/>
          </a:p>
          <a:p>
            <a:pPr lvl="1"/>
            <a:r>
              <a:rPr lang="en-GB" altLang="en-US" dirty="0" smtClean="0"/>
              <a:t>Et </a:t>
            </a:r>
            <a:r>
              <a:rPr lang="en-GB" altLang="en-US" dirty="0" err="1" smtClean="0"/>
              <a:t>dolor</a:t>
            </a:r>
            <a:r>
              <a:rPr lang="en-GB" altLang="en-US" dirty="0" smtClean="0"/>
              <a:t> </a:t>
            </a:r>
            <a:r>
              <a:rPr lang="en-GB" altLang="en-US" dirty="0" err="1" smtClean="0"/>
              <a:t>fragum</a:t>
            </a:r>
            <a:endParaRPr lang="en-GB" altLang="en-US" dirty="0" smtClean="0"/>
          </a:p>
          <a:p>
            <a:pPr lvl="2"/>
            <a:r>
              <a:rPr lang="en-GB" altLang="en-US" dirty="0" smtClean="0"/>
              <a:t>- Et </a:t>
            </a:r>
            <a:r>
              <a:rPr lang="en-GB" altLang="en-US" dirty="0" err="1" smtClean="0"/>
              <a:t>dolor</a:t>
            </a:r>
            <a:r>
              <a:rPr lang="en-GB" altLang="en-US" dirty="0" smtClean="0"/>
              <a:t> </a:t>
            </a:r>
            <a:r>
              <a:rPr lang="en-GB" altLang="en-US" dirty="0" err="1" smtClean="0"/>
              <a:t>fragum</a:t>
            </a:r>
            <a:endParaRPr lang="en-GB" altLang="en-US" dirty="0" smtClean="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b="1">
                <a:solidFill>
                  <a:srgbClr val="0F5494"/>
                </a:solidFill>
                <a:cs typeface="Arial" charset="0"/>
              </a:defRPr>
            </a:lvl1pPr>
          </a:lstStyle>
          <a:p>
            <a:pPr>
              <a:defRPr/>
            </a:pPr>
            <a:r>
              <a:rPr lang="en-GB" altLang="en-US" smtClean="0"/>
              <a:t>SDMX Global Conference 2015</a:t>
            </a:r>
            <a:endParaRPr lang="sv-SE" alt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rgbClr val="0F5494"/>
                </a:solidFill>
                <a:latin typeface="Arial" charset="0"/>
                <a:cs typeface="+mn-cs"/>
              </a:defRPr>
            </a:lvl1pPr>
          </a:lstStyle>
          <a:p>
            <a:pPr>
              <a:defRPr/>
            </a:pPr>
            <a:fld id="{387BBFE5-9F8F-4832-8D5A-73216CA6AF2B}" type="slidenum">
              <a:rPr lang="en-GB" smtClean="0"/>
              <a:pPr>
                <a:defRPr/>
              </a:pPr>
              <a:t>‹#›</a:t>
            </a:fld>
            <a:endParaRPr lang="en-GB" dirty="0"/>
          </a:p>
        </p:txBody>
      </p:sp>
      <p:sp>
        <p:nvSpPr>
          <p:cNvPr id="9" name="Rectangle 4"/>
          <p:cNvSpPr>
            <a:spLocks noGrp="1" noChangeArrowheads="1"/>
          </p:cNvSpPr>
          <p:nvPr>
            <p:ph type="dt" sz="half" idx="2"/>
          </p:nvPr>
        </p:nvSpPr>
        <p:spPr>
          <a:xfrm>
            <a:off x="457200" y="6245225"/>
            <a:ext cx="2027238" cy="476250"/>
          </a:xfrm>
          <a:prstGeom prst="rect">
            <a:avLst/>
          </a:prstGeom>
        </p:spPr>
        <p:txBody>
          <a:bodyPr/>
          <a:lstStyle>
            <a:lvl1pPr>
              <a:defRPr sz="1200">
                <a:solidFill>
                  <a:srgbClr val="0F5494"/>
                </a:solidFill>
              </a:defRPr>
            </a:lvl1pPr>
          </a:lstStyle>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4664" r:id="rId1"/>
    <p:sldLayoutId id="2147484665" r:id="rId2"/>
    <p:sldLayoutId id="2147484666" r:id="rId3"/>
    <p:sldLayoutId id="2147484668" r:id="rId4"/>
    <p:sldLayoutId id="2147484670" r:id="rId5"/>
  </p:sldLayoutIdLst>
  <p:timing>
    <p:tnLst>
      <p:par>
        <p:cTn id="1" dur="indefinite" restart="never" nodeType="tmRoot"/>
      </p:par>
    </p:tnLst>
  </p:timing>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6" cstate="print">
            <a:lum bright="76000" contrast="-64000"/>
          </a:blip>
          <a:srcRect/>
          <a:stretch>
            <a:fillRect/>
          </a:stretch>
        </p:blipFill>
        <p:spPr bwMode="auto">
          <a:xfrm>
            <a:off x="1835150" y="1557338"/>
            <a:ext cx="5513388" cy="3651250"/>
          </a:xfrm>
          <a:prstGeom prst="rect">
            <a:avLst/>
          </a:prstGeom>
          <a:noFill/>
          <a:ln w="9525">
            <a:noFill/>
            <a:miter lim="800000"/>
            <a:headEnd/>
            <a:tailEnd/>
          </a:ln>
        </p:spPr>
      </p:pic>
      <p:sp>
        <p:nvSpPr>
          <p:cNvPr id="1027" name="Rectangle 3"/>
          <p:cNvSpPr>
            <a:spLocks noGrp="1" noChangeArrowheads="1"/>
          </p:cNvSpPr>
          <p:nvPr>
            <p:ph type="title"/>
          </p:nvPr>
        </p:nvSpPr>
        <p:spPr bwMode="auto">
          <a:xfrm>
            <a:off x="2411413" y="274638"/>
            <a:ext cx="6275387" cy="6334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8" name="Rectangle 4"/>
          <p:cNvSpPr>
            <a:spLocks noGrp="1" noChangeArrowheads="1"/>
          </p:cNvSpPr>
          <p:nvPr>
            <p:ph type="body" idx="1"/>
          </p:nvPr>
        </p:nvSpPr>
        <p:spPr bwMode="auto">
          <a:xfrm>
            <a:off x="395288" y="1268413"/>
            <a:ext cx="82296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22533"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6C7E82"/>
                </a:solidFill>
              </a:defRPr>
            </a:lvl1pPr>
          </a:lstStyle>
          <a:p>
            <a:pPr>
              <a:defRPr/>
            </a:pPr>
            <a:fld id="{C4653739-61CE-4234-9E9F-D0B38CA7F425}" type="slidenum">
              <a:rPr lang="en-GB" b="0">
                <a:latin typeface="Arial" charset="0"/>
                <a:cs typeface="+mn-cs"/>
              </a:rPr>
              <a:pPr>
                <a:defRPr/>
              </a:pPr>
              <a:t>‹#›</a:t>
            </a:fld>
            <a:endParaRPr lang="en-GB" b="0">
              <a:latin typeface="Arial" charset="0"/>
              <a:cs typeface="+mn-cs"/>
            </a:endParaRPr>
          </a:p>
        </p:txBody>
      </p:sp>
      <p:sp>
        <p:nvSpPr>
          <p:cNvPr id="22534" name="Rectangle 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solidFill>
                  <a:srgbClr val="6C7E82"/>
                </a:solidFill>
              </a:defRPr>
            </a:lvl1pPr>
          </a:lstStyle>
          <a:p>
            <a:pPr>
              <a:defRPr/>
            </a:pPr>
            <a:r>
              <a:rPr lang="en-US" b="0" dirty="0" smtClean="0">
                <a:latin typeface="Arial" charset="0"/>
                <a:cs typeface="+mn-cs"/>
              </a:rPr>
              <a:t>Den Haag 19-21 May 2015</a:t>
            </a:r>
            <a:endParaRPr lang="en-GB" b="0" dirty="0" smtClean="0">
              <a:latin typeface="Arial" charset="0"/>
              <a:cs typeface="+mn-cs"/>
            </a:endParaRPr>
          </a:p>
          <a:p>
            <a:pPr>
              <a:defRPr/>
            </a:pPr>
            <a:endParaRPr lang="en-GB" b="0" dirty="0">
              <a:latin typeface="Arial" charset="0"/>
              <a:cs typeface="+mn-cs"/>
            </a:endParaRPr>
          </a:p>
        </p:txBody>
      </p:sp>
      <p:sp>
        <p:nvSpPr>
          <p:cNvPr id="22535" name="Rectangle 7"/>
          <p:cNvSpPr>
            <a:spLocks noGrp="1" noChangeArrowheads="1"/>
          </p:cNvSpPr>
          <p:nvPr>
            <p:ph type="ftr" sz="quarter" idx="3"/>
          </p:nvPr>
        </p:nvSpPr>
        <p:spPr bwMode="auto">
          <a:xfrm>
            <a:off x="2916238" y="6237288"/>
            <a:ext cx="3240087"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6C7E82"/>
                </a:solidFill>
              </a:defRPr>
            </a:lvl1pPr>
          </a:lstStyle>
          <a:p>
            <a:pPr algn="ctr">
              <a:defRPr/>
            </a:pPr>
            <a:r>
              <a:rPr lang="en-GB" b="0">
                <a:latin typeface="Arial" charset="0"/>
                <a:cs typeface="+mn-cs"/>
              </a:rPr>
              <a:t>SDMX Technical Working </a:t>
            </a:r>
            <a:r>
              <a:rPr lang="en-GB" b="0" smtClean="0">
                <a:latin typeface="Arial" charset="0"/>
                <a:cs typeface="+mn-cs"/>
              </a:rPr>
              <a:t>Group</a:t>
            </a:r>
            <a:endParaRPr lang="en-GB" b="0">
              <a:latin typeface="Arial" charset="0"/>
              <a:cs typeface="+mn-cs"/>
            </a:endParaRPr>
          </a:p>
        </p:txBody>
      </p:sp>
      <p:pic>
        <p:nvPicPr>
          <p:cNvPr id="1032" name="Picture 8"/>
          <p:cNvPicPr>
            <a:picLocks noChangeAspect="1" noChangeArrowheads="1"/>
          </p:cNvPicPr>
          <p:nvPr/>
        </p:nvPicPr>
        <p:blipFill>
          <a:blip r:embed="rId7" cstate="print"/>
          <a:srcRect/>
          <a:stretch>
            <a:fillRect/>
          </a:stretch>
        </p:blipFill>
        <p:spPr bwMode="auto">
          <a:xfrm>
            <a:off x="468313" y="260350"/>
            <a:ext cx="1639887" cy="609600"/>
          </a:xfrm>
          <a:prstGeom prst="rect">
            <a:avLst/>
          </a:prstGeom>
          <a:noFill/>
          <a:ln w="9525">
            <a:noFill/>
            <a:miter lim="800000"/>
            <a:headEnd/>
            <a:tailEnd/>
          </a:ln>
        </p:spPr>
      </p:pic>
      <p:sp>
        <p:nvSpPr>
          <p:cNvPr id="1033" name="Line 9"/>
          <p:cNvSpPr>
            <a:spLocks noChangeShapeType="1"/>
          </p:cNvSpPr>
          <p:nvPr/>
        </p:nvSpPr>
        <p:spPr bwMode="auto">
          <a:xfrm>
            <a:off x="468313" y="6237288"/>
            <a:ext cx="8207375" cy="0"/>
          </a:xfrm>
          <a:prstGeom prst="line">
            <a:avLst/>
          </a:prstGeom>
          <a:noFill/>
          <a:ln w="19050">
            <a:solidFill>
              <a:srgbClr val="6C7E82"/>
            </a:solidFill>
            <a:round/>
            <a:headEnd/>
            <a:tailEnd/>
          </a:ln>
        </p:spPr>
        <p:txBody>
          <a:bodyPr/>
          <a:lstStyle/>
          <a:p>
            <a:pPr algn="ctr"/>
            <a:endParaRPr lang="en-GB" sz="1800" b="0">
              <a:solidFill>
                <a:srgbClr val="000000"/>
              </a:solidFill>
              <a:latin typeface="Arial" charset="0"/>
              <a:cs typeface="+mn-cs"/>
            </a:endParaRPr>
          </a:p>
        </p:txBody>
      </p:sp>
      <p:sp>
        <p:nvSpPr>
          <p:cNvPr id="1034" name="Line 10"/>
          <p:cNvSpPr>
            <a:spLocks noChangeShapeType="1"/>
          </p:cNvSpPr>
          <p:nvPr/>
        </p:nvSpPr>
        <p:spPr bwMode="auto">
          <a:xfrm>
            <a:off x="468313" y="981075"/>
            <a:ext cx="8207375" cy="0"/>
          </a:xfrm>
          <a:prstGeom prst="line">
            <a:avLst/>
          </a:prstGeom>
          <a:noFill/>
          <a:ln w="15875">
            <a:solidFill>
              <a:srgbClr val="6C7E82"/>
            </a:solidFill>
            <a:round/>
            <a:headEnd/>
            <a:tailEnd/>
          </a:ln>
        </p:spPr>
        <p:txBody>
          <a:bodyPr/>
          <a:lstStyle/>
          <a:p>
            <a:pPr algn="ctr"/>
            <a:endParaRPr lang="en-GB" sz="1800" b="0">
              <a:solidFill>
                <a:srgbClr val="000000"/>
              </a:solidFill>
              <a:latin typeface="Arial" charset="0"/>
              <a:cs typeface="+mn-cs"/>
            </a:endParaRPr>
          </a:p>
        </p:txBody>
      </p:sp>
    </p:spTree>
    <p:extLst>
      <p:ext uri="{BB962C8B-B14F-4D97-AF65-F5344CB8AC3E}">
        <p14:creationId xmlns:p14="http://schemas.microsoft.com/office/powerpoint/2010/main" val="88763708"/>
      </p:ext>
    </p:extLst>
  </p:cSld>
  <p:clrMap bg1="lt1" tx1="dk1" bg2="lt2" tx2="dk2" accent1="accent1" accent2="accent2" accent3="accent3" accent4="accent4" accent5="accent5" accent6="accent6" hlink="hlink" folHlink="folHlink"/>
  <p:sldLayoutIdLst>
    <p:sldLayoutId id="2147484672" r:id="rId1"/>
    <p:sldLayoutId id="2147484673" r:id="rId2"/>
    <p:sldLayoutId id="2147484674" r:id="rId3"/>
    <p:sldLayoutId id="2147484675" r:id="rId4"/>
  </p:sldLayoutIdLst>
  <p:timing>
    <p:tnLst>
      <p:par>
        <p:cTn id="1" dur="indefinite" restart="never" nodeType="tmRoot"/>
      </p:par>
    </p:tnLst>
  </p:timing>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Title 1"/>
          <p:cNvSpPr>
            <a:spLocks noGrp="1"/>
          </p:cNvSpPr>
          <p:nvPr>
            <p:ph type="title"/>
          </p:nvPr>
        </p:nvSpPr>
        <p:spPr>
          <a:xfrm>
            <a:off x="530604" y="1641475"/>
            <a:ext cx="8613395" cy="1355477"/>
          </a:xfrm>
        </p:spPr>
        <p:txBody>
          <a:bodyPr/>
          <a:lstStyle/>
          <a:p>
            <a:pPr marL="3175" eaLnBrk="1" hangingPunct="1"/>
            <a:r>
              <a:rPr lang="fr-BE" altLang="en-US" sz="3200" dirty="0" smtClean="0"/>
              <a:t>SDMX and Global Standardisation</a:t>
            </a:r>
            <a:endParaRPr lang="en-GB" altLang="en-US" sz="3200" dirty="0"/>
          </a:p>
        </p:txBody>
      </p:sp>
      <p:sp>
        <p:nvSpPr>
          <p:cNvPr id="7" name="Content Placeholder 2"/>
          <p:cNvSpPr txBox="1">
            <a:spLocks/>
          </p:cNvSpPr>
          <p:nvPr/>
        </p:nvSpPr>
        <p:spPr bwMode="auto">
          <a:xfrm>
            <a:off x="530605" y="3717033"/>
            <a:ext cx="8352928"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Clr>
                <a:schemeClr val="bg1"/>
              </a:buClr>
              <a:buFontTx/>
              <a:buNone/>
              <a:defRPr sz="3000" b="1" i="0">
                <a:solidFill>
                  <a:schemeClr val="bg1"/>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spcBef>
                <a:spcPct val="0"/>
              </a:spcBef>
            </a:pPr>
            <a:r>
              <a:rPr lang="en-GB" altLang="en-US" sz="1800" kern="0" dirty="0" smtClean="0">
                <a:solidFill>
                  <a:schemeClr val="bg1">
                    <a:lumMod val="95000"/>
                  </a:schemeClr>
                </a:solidFill>
              </a:rPr>
              <a:t>Marco Pellegrino</a:t>
            </a:r>
          </a:p>
          <a:p>
            <a:pPr>
              <a:spcBef>
                <a:spcPct val="0"/>
              </a:spcBef>
            </a:pPr>
            <a:r>
              <a:rPr lang="en-GB" altLang="en-US" sz="1800" kern="0" dirty="0" smtClean="0">
                <a:solidFill>
                  <a:schemeClr val="bg1">
                    <a:lumMod val="95000"/>
                  </a:schemeClr>
                </a:solidFill>
              </a:rPr>
              <a:t>Eurostat, Statistical Office of the European Union</a:t>
            </a:r>
          </a:p>
          <a:p>
            <a:pPr>
              <a:spcBef>
                <a:spcPct val="0"/>
              </a:spcBef>
            </a:pPr>
            <a:endParaRPr lang="en-GB" altLang="en-US" sz="1600" kern="0" dirty="0" smtClean="0">
              <a:solidFill>
                <a:schemeClr val="bg1">
                  <a:lumMod val="95000"/>
                </a:schemeClr>
              </a:solidFill>
            </a:endParaRPr>
          </a:p>
          <a:p>
            <a:pPr>
              <a:spcBef>
                <a:spcPct val="0"/>
              </a:spcBef>
            </a:pPr>
            <a:r>
              <a:rPr lang="en-GB" altLang="en-US" sz="1400" kern="0" dirty="0" smtClean="0">
                <a:solidFill>
                  <a:schemeClr val="bg1">
                    <a:lumMod val="95000"/>
                  </a:schemeClr>
                </a:solidFill>
              </a:rPr>
              <a:t>marco.pellegrino@ec.europa.eu</a:t>
            </a:r>
          </a:p>
          <a:p>
            <a:pPr>
              <a:spcBef>
                <a:spcPct val="0"/>
              </a:spcBef>
            </a:pPr>
            <a:endParaRPr lang="en-GB" altLang="en-US" sz="1800" kern="0" dirty="0">
              <a:solidFill>
                <a:schemeClr val="bg1">
                  <a:lumMod val="95000"/>
                </a:schemeClr>
              </a:solidFill>
            </a:endParaRPr>
          </a:p>
        </p:txBody>
      </p:sp>
      <p:sp>
        <p:nvSpPr>
          <p:cNvPr id="11" name="Footer Placeholder 10"/>
          <p:cNvSpPr>
            <a:spLocks noGrp="1"/>
          </p:cNvSpPr>
          <p:nvPr>
            <p:ph type="ftr" sz="quarter" idx="11"/>
          </p:nvPr>
        </p:nvSpPr>
        <p:spPr>
          <a:xfrm>
            <a:off x="530604" y="6165304"/>
            <a:ext cx="2961275" cy="476250"/>
          </a:xfrm>
        </p:spPr>
        <p:txBody>
          <a:bodyPr/>
          <a:lstStyle/>
          <a:p>
            <a:pPr algn="l">
              <a:defRPr/>
            </a:pPr>
            <a:r>
              <a:rPr lang="en-GB" altLang="en-US" dirty="0"/>
              <a:t>Bangkok, 28-30 </a:t>
            </a:r>
            <a:r>
              <a:rPr lang="en-GB" altLang="en-US" dirty="0" smtClean="0"/>
              <a:t>September 2015</a:t>
            </a:r>
            <a:endParaRPr lang="en-GB" altLang="en-US" dirty="0"/>
          </a:p>
        </p:txBody>
      </p:sp>
      <p:sp>
        <p:nvSpPr>
          <p:cNvPr id="6" name="Footer Placeholder 10"/>
          <p:cNvSpPr txBox="1">
            <a:spLocks/>
          </p:cNvSpPr>
          <p:nvPr/>
        </p:nvSpPr>
        <p:spPr bwMode="auto">
          <a:xfrm>
            <a:off x="6112502" y="6165304"/>
            <a:ext cx="273630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GB"/>
            </a:defPPr>
            <a:lvl1pPr algn="ctr" rtl="0" fontAlgn="base">
              <a:spcBef>
                <a:spcPct val="0"/>
              </a:spcBef>
              <a:spcAft>
                <a:spcPct val="0"/>
              </a:spcAft>
              <a:defRPr sz="1100" b="1" kern="1200">
                <a:solidFill>
                  <a:schemeClr val="bg1"/>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a:lstStyle>
          <a:p>
            <a:pPr algn="l">
              <a:defRPr/>
            </a:pPr>
            <a:r>
              <a:rPr lang="sv-SE" altLang="en-US" dirty="0" smtClean="0"/>
              <a:t>SDMX Global Conference</a:t>
            </a:r>
            <a:endParaRPr lang="sv-SE"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980729"/>
            <a:ext cx="4032448" cy="576063"/>
          </a:xfrm>
        </p:spPr>
        <p:txBody>
          <a:bodyPr/>
          <a:lstStyle/>
          <a:p>
            <a:pPr algn="ctr"/>
            <a:r>
              <a:rPr lang="en-GB" sz="1800" dirty="0" smtClean="0"/>
              <a:t>SDMX and Linked Open Data</a:t>
            </a:r>
            <a:endParaRPr lang="en-GB" sz="1800" dirty="0"/>
          </a:p>
        </p:txBody>
      </p:sp>
      <p:sp>
        <p:nvSpPr>
          <p:cNvPr id="3" name="Content Placeholder 2"/>
          <p:cNvSpPr>
            <a:spLocks noGrp="1"/>
          </p:cNvSpPr>
          <p:nvPr>
            <p:ph idx="1"/>
          </p:nvPr>
        </p:nvSpPr>
        <p:spPr>
          <a:xfrm>
            <a:off x="431540" y="4387018"/>
            <a:ext cx="8229600" cy="1905596"/>
          </a:xfrm>
        </p:spPr>
        <p:txBody>
          <a:bodyPr/>
          <a:lstStyle/>
          <a:p>
            <a:r>
              <a:rPr lang="en-GB" sz="1600" dirty="0" smtClean="0"/>
              <a:t>Based on RDF - Resource </a:t>
            </a:r>
            <a:r>
              <a:rPr lang="en-GB" sz="1600" dirty="0"/>
              <a:t>Description </a:t>
            </a:r>
            <a:r>
              <a:rPr lang="en-GB" sz="1600" dirty="0" smtClean="0"/>
              <a:t>Framework - a family </a:t>
            </a:r>
            <a:r>
              <a:rPr lang="en-GB" sz="1600" dirty="0"/>
              <a:t>of specifications published by </a:t>
            </a:r>
            <a:r>
              <a:rPr lang="en-GB" sz="1600" dirty="0" smtClean="0"/>
              <a:t>W3C allowing for </a:t>
            </a:r>
            <a:r>
              <a:rPr lang="en-GB" sz="1600" dirty="0"/>
              <a:t>machine-actionable, semantically rich linking of things found on the </a:t>
            </a:r>
            <a:r>
              <a:rPr lang="en-GB" sz="1600" dirty="0" smtClean="0"/>
              <a:t>Web.</a:t>
            </a:r>
            <a:endParaRPr lang="en-GB" sz="1600" dirty="0"/>
          </a:p>
          <a:p>
            <a:r>
              <a:rPr lang="en-GB" sz="1600" dirty="0" smtClean="0"/>
              <a:t>Main </a:t>
            </a:r>
            <a:r>
              <a:rPr lang="en-GB" sz="1600" dirty="0"/>
              <a:t>RDF vocabulary for </a:t>
            </a:r>
            <a:r>
              <a:rPr lang="en-GB" sz="1600" dirty="0" smtClean="0"/>
              <a:t>statistical data: </a:t>
            </a:r>
            <a:r>
              <a:rPr lang="en-GB" dirty="0" smtClean="0">
                <a:latin typeface="Arial"/>
                <a:cs typeface="Arial"/>
              </a:rPr>
              <a:t>→</a:t>
            </a:r>
            <a:r>
              <a:rPr lang="en-GB" sz="1600" dirty="0" smtClean="0"/>
              <a:t> Data </a:t>
            </a:r>
            <a:r>
              <a:rPr lang="en-GB" sz="1600" dirty="0"/>
              <a:t>Cube </a:t>
            </a:r>
            <a:r>
              <a:rPr lang="en-GB" sz="1600" dirty="0" smtClean="0"/>
              <a:t>Vocabulary</a:t>
            </a:r>
            <a:br>
              <a:rPr lang="en-GB" sz="1600" dirty="0" smtClean="0"/>
            </a:br>
            <a:r>
              <a:rPr lang="en-GB" sz="1600" dirty="0" smtClean="0"/>
              <a:t>Simplified </a:t>
            </a:r>
            <a:r>
              <a:rPr lang="en-GB" sz="1600" dirty="0"/>
              <a:t>version of the SDMX </a:t>
            </a:r>
            <a:r>
              <a:rPr lang="en-GB" sz="1600" dirty="0" smtClean="0"/>
              <a:t>model covering data structures</a:t>
            </a:r>
          </a:p>
        </p:txBody>
      </p:sp>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10</a:t>
            </a:fld>
            <a:endParaRPr lang="en-GB"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880" y="1685817"/>
            <a:ext cx="828092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999146" y="1723507"/>
            <a:ext cx="3852936" cy="261610"/>
          </a:xfrm>
          <a:prstGeom prst="rect">
            <a:avLst/>
          </a:prstGeom>
          <a:noFill/>
        </p:spPr>
        <p:txBody>
          <a:bodyPr wrap="square" rtlCol="0">
            <a:spAutoFit/>
          </a:bodyPr>
          <a:lstStyle/>
          <a:p>
            <a:r>
              <a:rPr lang="en-GB" sz="1100" dirty="0">
                <a:solidFill>
                  <a:srgbClr val="0F5494"/>
                </a:solidFill>
              </a:rPr>
              <a:t>https://</a:t>
            </a:r>
            <a:r>
              <a:rPr lang="en-GB" sz="1100" dirty="0" smtClean="0">
                <a:solidFill>
                  <a:srgbClr val="0F5494"/>
                </a:solidFill>
              </a:rPr>
              <a:t>open-data.europa.eu/en/linked-data</a:t>
            </a:r>
            <a:endParaRPr lang="en-GB" sz="1100" dirty="0">
              <a:solidFill>
                <a:srgbClr val="0F5494"/>
              </a:solidFill>
            </a:endParaRPr>
          </a:p>
        </p:txBody>
      </p:sp>
      <p:sp>
        <p:nvSpPr>
          <p:cNvPr id="7" name="TextBox 6"/>
          <p:cNvSpPr txBox="1"/>
          <p:nvPr/>
        </p:nvSpPr>
        <p:spPr>
          <a:xfrm>
            <a:off x="323528" y="476672"/>
            <a:ext cx="2808312" cy="461665"/>
          </a:xfrm>
          <a:prstGeom prst="rect">
            <a:avLst/>
          </a:prstGeom>
          <a:noFill/>
        </p:spPr>
        <p:txBody>
          <a:bodyPr wrap="square" rtlCol="0">
            <a:spAutoFit/>
          </a:bodyPr>
          <a:lstStyle/>
          <a:p>
            <a:r>
              <a:rPr lang="en-GB" sz="2400" b="0" dirty="0" smtClean="0">
                <a:solidFill>
                  <a:schemeClr val="bg1"/>
                </a:solidFill>
              </a:rPr>
              <a:t>Building bridges</a:t>
            </a:r>
          </a:p>
        </p:txBody>
      </p:sp>
    </p:spTree>
    <p:extLst>
      <p:ext uri="{BB962C8B-B14F-4D97-AF65-F5344CB8AC3E}">
        <p14:creationId xmlns:p14="http://schemas.microsoft.com/office/powerpoint/2010/main" val="1605071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2000"/>
                                        <p:tgtEl>
                                          <p:spTgt spid="3">
                                            <p:txEl>
                                              <p:pRg st="0" end="0"/>
                                            </p:txEl>
                                          </p:spTgt>
                                        </p:tgtEl>
                                      </p:cBhvr>
                                    </p:animEffect>
                                  </p:childTnLst>
                                </p:cTn>
                              </p:par>
                              <p:par>
                                <p:cTn id="8" presetID="9" presetClass="entr" presetSubtype="0" fill="hold" grpId="1"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1996950" y="1790467"/>
            <a:ext cx="6967538" cy="4296007"/>
          </a:xfrm>
          <a:prstGeom prst="rect">
            <a:avLst/>
          </a:prstGeom>
        </p:spPr>
      </p:pic>
      <p:pic>
        <p:nvPicPr>
          <p:cNvPr id="5" name="Picture 2"/>
          <p:cNvPicPr>
            <a:picLocks noChangeAspect="1" noChangeArrowheads="1"/>
          </p:cNvPicPr>
          <p:nvPr/>
        </p:nvPicPr>
        <p:blipFill>
          <a:blip r:embed="rId4" cstate="print"/>
          <a:srcRect/>
          <a:stretch>
            <a:fillRect/>
          </a:stretch>
        </p:blipFill>
        <p:spPr bwMode="auto">
          <a:xfrm>
            <a:off x="5157788" y="368300"/>
            <a:ext cx="2071687" cy="1471613"/>
          </a:xfrm>
          <a:prstGeom prst="rect">
            <a:avLst/>
          </a:prstGeom>
          <a:noFill/>
          <a:ln w="9525">
            <a:noFill/>
            <a:miter lim="800000"/>
            <a:headEnd/>
            <a:tailEnd/>
          </a:ln>
        </p:spPr>
      </p:pic>
      <p:sp>
        <p:nvSpPr>
          <p:cNvPr id="6" name="Oval 5"/>
          <p:cNvSpPr/>
          <p:nvPr/>
        </p:nvSpPr>
        <p:spPr bwMode="auto">
          <a:xfrm>
            <a:off x="6340475" y="2397125"/>
            <a:ext cx="1233488" cy="1049338"/>
          </a:xfrm>
          <a:prstGeom prst="ellipse">
            <a:avLst/>
          </a:prstGeom>
          <a:solidFill>
            <a:schemeClr val="bg1">
              <a:lumMod val="95000"/>
              <a:alpha val="24000"/>
            </a:schemeClr>
          </a:solidFill>
          <a:ln w="9525" cap="flat" cmpd="sng" algn="ctr">
            <a:solidFill>
              <a:schemeClr val="tx1"/>
            </a:solidFill>
            <a:prstDash val="solid"/>
            <a:round/>
            <a:headEnd type="none" w="med" len="med"/>
            <a:tailEnd type="none" w="med" len="med"/>
          </a:ln>
          <a:effectLst/>
          <a:extLst/>
        </p:spPr>
        <p:txBody>
          <a:bodyPr/>
          <a:lstStyle/>
          <a:p>
            <a:pPr algn="ctr" eaLnBrk="0" hangingPunct="0">
              <a:defRPr/>
            </a:pPr>
            <a:endParaRPr lang="en-GB" sz="2400" b="0">
              <a:solidFill>
                <a:srgbClr val="000000"/>
              </a:solidFill>
              <a:latin typeface="Arial" charset="0"/>
            </a:endParaRPr>
          </a:p>
        </p:txBody>
      </p:sp>
      <p:sp>
        <p:nvSpPr>
          <p:cNvPr id="7" name="Curved Right Arrow 6"/>
          <p:cNvSpPr>
            <a:spLocks noChangeArrowheads="1"/>
          </p:cNvSpPr>
          <p:nvPr/>
        </p:nvSpPr>
        <p:spPr bwMode="auto">
          <a:xfrm rot="9265571">
            <a:off x="7114142" y="477832"/>
            <a:ext cx="752475" cy="2279650"/>
          </a:xfrm>
          <a:prstGeom prst="curvedRightArrow">
            <a:avLst>
              <a:gd name="adj1" fmla="val 24980"/>
              <a:gd name="adj2" fmla="val 49973"/>
              <a:gd name="adj3" fmla="val 25000"/>
            </a:avLst>
          </a:prstGeom>
          <a:solidFill>
            <a:schemeClr val="accent1"/>
          </a:solidFill>
          <a:ln w="9525" algn="ctr">
            <a:solidFill>
              <a:schemeClr val="tx1"/>
            </a:solidFill>
            <a:round/>
            <a:headEnd/>
            <a:tailEnd/>
          </a:ln>
        </p:spPr>
        <p:txBody>
          <a:bodyPr/>
          <a:lstStyle/>
          <a:p>
            <a:pPr algn="ctr" eaLnBrk="0" hangingPunct="0"/>
            <a:endParaRPr lang="en-GB" sz="2400" b="0">
              <a:solidFill>
                <a:srgbClr val="000000"/>
              </a:solidFill>
              <a:latin typeface="Arial" charset="0"/>
              <a:cs typeface="+mn-cs"/>
            </a:endParaRPr>
          </a:p>
        </p:txBody>
      </p:sp>
      <p:sp>
        <p:nvSpPr>
          <p:cNvPr id="8" name="Oval 7"/>
          <p:cNvSpPr/>
          <p:nvPr/>
        </p:nvSpPr>
        <p:spPr bwMode="auto">
          <a:xfrm>
            <a:off x="4174328" y="3905524"/>
            <a:ext cx="1231900" cy="1047750"/>
          </a:xfrm>
          <a:prstGeom prst="ellipse">
            <a:avLst/>
          </a:prstGeom>
          <a:solidFill>
            <a:schemeClr val="bg1">
              <a:lumMod val="95000"/>
              <a:alpha val="24000"/>
            </a:schemeClr>
          </a:solidFill>
          <a:ln w="9525" cap="flat" cmpd="sng" algn="ctr">
            <a:solidFill>
              <a:schemeClr val="tx1"/>
            </a:solidFill>
            <a:prstDash val="solid"/>
            <a:round/>
            <a:headEnd type="none" w="med" len="med"/>
            <a:tailEnd type="none" w="med" len="med"/>
          </a:ln>
          <a:effectLst/>
          <a:extLst/>
        </p:spPr>
        <p:txBody>
          <a:bodyPr/>
          <a:lstStyle/>
          <a:p>
            <a:pPr algn="ctr" eaLnBrk="0" hangingPunct="0">
              <a:defRPr/>
            </a:pPr>
            <a:endParaRPr lang="en-GB" sz="2400" b="0">
              <a:solidFill>
                <a:srgbClr val="000000"/>
              </a:solidFill>
              <a:latin typeface="Arial" charset="0"/>
            </a:endParaRPr>
          </a:p>
        </p:txBody>
      </p:sp>
      <p:sp>
        <p:nvSpPr>
          <p:cNvPr id="9" name="Curved Right Arrow 8"/>
          <p:cNvSpPr>
            <a:spLocks noChangeArrowheads="1"/>
          </p:cNvSpPr>
          <p:nvPr/>
        </p:nvSpPr>
        <p:spPr bwMode="auto">
          <a:xfrm rot="12291576" flipH="1">
            <a:off x="4219575" y="811213"/>
            <a:ext cx="731838" cy="3289300"/>
          </a:xfrm>
          <a:prstGeom prst="curvedRightArrow">
            <a:avLst>
              <a:gd name="adj1" fmla="val 24970"/>
              <a:gd name="adj2" fmla="val 49981"/>
              <a:gd name="adj3" fmla="val 27699"/>
            </a:avLst>
          </a:prstGeom>
          <a:solidFill>
            <a:schemeClr val="accent1"/>
          </a:solidFill>
          <a:ln w="9525" algn="ctr">
            <a:solidFill>
              <a:schemeClr val="tx1"/>
            </a:solidFill>
            <a:round/>
            <a:headEnd/>
            <a:tailEnd/>
          </a:ln>
        </p:spPr>
        <p:txBody>
          <a:bodyPr/>
          <a:lstStyle/>
          <a:p>
            <a:pPr algn="ctr" eaLnBrk="0" hangingPunct="0"/>
            <a:endParaRPr lang="en-GB" sz="2400" b="0">
              <a:solidFill>
                <a:srgbClr val="000000"/>
              </a:solidFill>
              <a:latin typeface="Arial" charset="0"/>
              <a:cs typeface="+mn-cs"/>
            </a:endParaRPr>
          </a:p>
        </p:txBody>
      </p:sp>
      <p:sp>
        <p:nvSpPr>
          <p:cNvPr id="10" name="Curved Right Arrow 9"/>
          <p:cNvSpPr>
            <a:spLocks noChangeArrowheads="1"/>
          </p:cNvSpPr>
          <p:nvPr/>
        </p:nvSpPr>
        <p:spPr bwMode="auto">
          <a:xfrm rot="10800000" flipH="1">
            <a:off x="5922963" y="1549400"/>
            <a:ext cx="752475" cy="3607792"/>
          </a:xfrm>
          <a:prstGeom prst="curvedRightArrow">
            <a:avLst>
              <a:gd name="adj1" fmla="val 24990"/>
              <a:gd name="adj2" fmla="val 49980"/>
              <a:gd name="adj3" fmla="val 25000"/>
            </a:avLst>
          </a:prstGeom>
          <a:solidFill>
            <a:schemeClr val="accent1"/>
          </a:solidFill>
          <a:ln w="9525" algn="ctr">
            <a:solidFill>
              <a:schemeClr val="tx1"/>
            </a:solidFill>
            <a:round/>
            <a:headEnd/>
            <a:tailEnd/>
          </a:ln>
        </p:spPr>
        <p:txBody>
          <a:bodyPr/>
          <a:lstStyle/>
          <a:p>
            <a:pPr algn="ctr" eaLnBrk="0" hangingPunct="0"/>
            <a:endParaRPr lang="en-GB" sz="2400" b="0">
              <a:solidFill>
                <a:srgbClr val="000000"/>
              </a:solidFill>
              <a:latin typeface="Arial" charset="0"/>
              <a:cs typeface="+mn-cs"/>
            </a:endParaRPr>
          </a:p>
        </p:txBody>
      </p:sp>
      <p:sp>
        <p:nvSpPr>
          <p:cNvPr id="14" name="Oval 13"/>
          <p:cNvSpPr/>
          <p:nvPr/>
        </p:nvSpPr>
        <p:spPr bwMode="auto">
          <a:xfrm>
            <a:off x="6045602" y="4560888"/>
            <a:ext cx="1925637" cy="1047750"/>
          </a:xfrm>
          <a:prstGeom prst="ellipse">
            <a:avLst/>
          </a:prstGeom>
          <a:solidFill>
            <a:schemeClr val="bg1">
              <a:lumMod val="95000"/>
              <a:alpha val="24000"/>
            </a:schemeClr>
          </a:solidFill>
          <a:ln w="9525" cap="flat" cmpd="sng" algn="ctr">
            <a:solidFill>
              <a:schemeClr val="tx1"/>
            </a:solidFill>
            <a:prstDash val="solid"/>
            <a:round/>
            <a:headEnd type="none" w="med" len="med"/>
            <a:tailEnd type="none" w="med" len="med"/>
          </a:ln>
          <a:effectLst/>
          <a:extLst/>
        </p:spPr>
        <p:txBody>
          <a:bodyPr/>
          <a:lstStyle/>
          <a:p>
            <a:pPr algn="ctr" eaLnBrk="0" hangingPunct="0">
              <a:defRPr/>
            </a:pPr>
            <a:endParaRPr lang="en-GB" sz="2400" b="0">
              <a:solidFill>
                <a:srgbClr val="000000"/>
              </a:solidFill>
              <a:latin typeface="Arial" charset="0"/>
            </a:endParaRPr>
          </a:p>
        </p:txBody>
      </p:sp>
      <p:sp>
        <p:nvSpPr>
          <p:cNvPr id="17" name="TextBox 16"/>
          <p:cNvSpPr txBox="1"/>
          <p:nvPr/>
        </p:nvSpPr>
        <p:spPr>
          <a:xfrm>
            <a:off x="4976430" y="81120"/>
            <a:ext cx="2376264" cy="276999"/>
          </a:xfrm>
          <a:prstGeom prst="rect">
            <a:avLst/>
          </a:prstGeom>
          <a:gradFill flip="none" rotWithShape="1">
            <a:gsLst>
              <a:gs pos="0">
                <a:srgbClr val="66FFFF">
                  <a:tint val="66000"/>
                  <a:satMod val="160000"/>
                </a:srgbClr>
              </a:gs>
              <a:gs pos="50000">
                <a:srgbClr val="66FFFF">
                  <a:tint val="44500"/>
                  <a:satMod val="160000"/>
                </a:srgbClr>
              </a:gs>
              <a:gs pos="100000">
                <a:srgbClr val="66FFFF">
                  <a:tint val="23500"/>
                  <a:satMod val="160000"/>
                </a:srgbClr>
              </a:gs>
            </a:gsLst>
            <a:path path="circle">
              <a:fillToRect l="50000" t="50000" r="50000" b="50000"/>
            </a:path>
            <a:tileRect/>
          </a:gradFill>
        </p:spPr>
        <p:txBody>
          <a:bodyPr wrap="square" rtlCol="0">
            <a:spAutoFit/>
          </a:bodyPr>
          <a:lstStyle/>
          <a:p>
            <a:pPr algn="ctr"/>
            <a:r>
              <a:rPr lang="en-GB" sz="1200" b="0" smtClean="0">
                <a:solidFill>
                  <a:srgbClr val="000000"/>
                </a:solidFill>
                <a:latin typeface="Arial" charset="0"/>
                <a:cs typeface="+mn-cs"/>
              </a:rPr>
              <a:t>SDMX Data Structure Definition</a:t>
            </a:r>
            <a:endParaRPr lang="en-GB" sz="1200" b="0">
              <a:solidFill>
                <a:srgbClr val="000000"/>
              </a:solidFill>
              <a:latin typeface="Arial" charset="0"/>
              <a:cs typeface="+mn-cs"/>
            </a:endParaRPr>
          </a:p>
        </p:txBody>
      </p:sp>
      <p:sp>
        <p:nvSpPr>
          <p:cNvPr id="18" name="TextBox 17"/>
          <p:cNvSpPr txBox="1"/>
          <p:nvPr/>
        </p:nvSpPr>
        <p:spPr>
          <a:xfrm>
            <a:off x="683568" y="6186790"/>
            <a:ext cx="2736304" cy="338554"/>
          </a:xfrm>
          <a:prstGeom prst="rect">
            <a:avLst/>
          </a:prstGeom>
          <a:gradFill flip="none" rotWithShape="1">
            <a:gsLst>
              <a:gs pos="0">
                <a:srgbClr val="66FFFF">
                  <a:tint val="66000"/>
                  <a:satMod val="160000"/>
                </a:srgbClr>
              </a:gs>
              <a:gs pos="50000">
                <a:srgbClr val="66FFFF">
                  <a:tint val="44500"/>
                  <a:satMod val="160000"/>
                </a:srgbClr>
              </a:gs>
              <a:gs pos="100000">
                <a:srgbClr val="66FFFF">
                  <a:tint val="23500"/>
                  <a:satMod val="160000"/>
                </a:srgbClr>
              </a:gs>
            </a:gsLst>
            <a:path path="circle">
              <a:fillToRect l="50000" t="50000" r="50000" b="50000"/>
            </a:path>
            <a:tileRect/>
          </a:gradFill>
        </p:spPr>
        <p:txBody>
          <a:bodyPr wrap="square" rtlCol="0">
            <a:spAutoFit/>
          </a:bodyPr>
          <a:lstStyle/>
          <a:p>
            <a:pPr algn="ctr"/>
            <a:r>
              <a:rPr lang="en-GB" sz="1600" b="0" smtClean="0">
                <a:solidFill>
                  <a:srgbClr val="000000"/>
                </a:solidFill>
                <a:latin typeface="Arial" charset="0"/>
                <a:cs typeface="+mn-cs"/>
              </a:rPr>
              <a:t>RDF Data Cube Vocabulary</a:t>
            </a:r>
            <a:endParaRPr lang="en-GB" sz="1600" b="0">
              <a:solidFill>
                <a:srgbClr val="000000"/>
              </a:solidFill>
              <a:latin typeface="Arial" charset="0"/>
              <a:cs typeface="+mn-cs"/>
            </a:endParaRPr>
          </a:p>
        </p:txBody>
      </p:sp>
      <p:sp>
        <p:nvSpPr>
          <p:cNvPr id="19" name="Rectangle 18"/>
          <p:cNvSpPr/>
          <p:nvPr/>
        </p:nvSpPr>
        <p:spPr bwMode="auto">
          <a:xfrm>
            <a:off x="144016" y="1844824"/>
            <a:ext cx="8820472" cy="4896544"/>
          </a:xfrm>
          <a:prstGeom prst="rect">
            <a:avLst/>
          </a:prstGeom>
          <a:noFill/>
          <a:ln w="28575" cap="flat" cmpd="sng" algn="ctr">
            <a:solidFill>
              <a:schemeClr val="tx1"/>
            </a:solidFill>
            <a:prstDash val="lg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hangingPunct="0"/>
            <a:endParaRPr lang="en-GB" sz="2400" b="0" smtClean="0">
              <a:solidFill>
                <a:srgbClr val="000000"/>
              </a:solidFill>
              <a:latin typeface="Arial" charset="0"/>
              <a:ea typeface="ＭＳ Ｐゴシック" pitchFamily="-80" charset="-128"/>
              <a:cs typeface="+mn-cs"/>
            </a:endParaRPr>
          </a:p>
        </p:txBody>
      </p:sp>
      <p:pic>
        <p:nvPicPr>
          <p:cNvPr id="1026" name="Picture 2"/>
          <p:cNvPicPr>
            <a:picLocks noChangeAspect="1" noChangeArrowheads="1"/>
          </p:cNvPicPr>
          <p:nvPr/>
        </p:nvPicPr>
        <p:blipFill>
          <a:blip r:embed="rId5" cstate="print"/>
          <a:srcRect/>
          <a:stretch>
            <a:fillRect/>
          </a:stretch>
        </p:blipFill>
        <p:spPr bwMode="auto">
          <a:xfrm>
            <a:off x="1259632" y="315410"/>
            <a:ext cx="1012627" cy="1097366"/>
          </a:xfrm>
          <a:prstGeom prst="rect">
            <a:avLst/>
          </a:prstGeom>
          <a:noFill/>
          <a:ln w="9525">
            <a:noFill/>
            <a:miter lim="800000"/>
            <a:headEnd/>
            <a:tailEnd/>
          </a:ln>
        </p:spPr>
      </p:pic>
      <p:sp>
        <p:nvSpPr>
          <p:cNvPr id="20" name="TextBox 19"/>
          <p:cNvSpPr txBox="1"/>
          <p:nvPr/>
        </p:nvSpPr>
        <p:spPr>
          <a:xfrm>
            <a:off x="1187624" y="80136"/>
            <a:ext cx="1296144" cy="276999"/>
          </a:xfrm>
          <a:prstGeom prst="rect">
            <a:avLst/>
          </a:prstGeom>
          <a:gradFill flip="none" rotWithShape="1">
            <a:gsLst>
              <a:gs pos="0">
                <a:srgbClr val="66FFFF">
                  <a:tint val="66000"/>
                  <a:satMod val="160000"/>
                </a:srgbClr>
              </a:gs>
              <a:gs pos="50000">
                <a:srgbClr val="66FFFF">
                  <a:tint val="44500"/>
                  <a:satMod val="160000"/>
                </a:srgbClr>
              </a:gs>
              <a:gs pos="100000">
                <a:srgbClr val="66FFFF">
                  <a:tint val="23500"/>
                  <a:satMod val="160000"/>
                </a:srgbClr>
              </a:gs>
            </a:gsLst>
            <a:path path="circle">
              <a:fillToRect l="50000" t="50000" r="50000" b="50000"/>
            </a:path>
            <a:tileRect/>
          </a:gradFill>
        </p:spPr>
        <p:txBody>
          <a:bodyPr wrap="square" rtlCol="0">
            <a:spAutoFit/>
          </a:bodyPr>
          <a:lstStyle/>
          <a:p>
            <a:pPr algn="ctr"/>
            <a:r>
              <a:rPr lang="en-GB" sz="1200" b="0" smtClean="0">
                <a:solidFill>
                  <a:srgbClr val="000000"/>
                </a:solidFill>
                <a:latin typeface="Arial" charset="0"/>
                <a:cs typeface="+mn-cs"/>
              </a:rPr>
              <a:t>SDMX Data Set</a:t>
            </a:r>
            <a:endParaRPr lang="en-GB" sz="1200" b="0">
              <a:solidFill>
                <a:srgbClr val="000000"/>
              </a:solidFill>
              <a:latin typeface="Arial" charset="0"/>
              <a:cs typeface="+mn-cs"/>
            </a:endParaRPr>
          </a:p>
        </p:txBody>
      </p:sp>
      <p:sp>
        <p:nvSpPr>
          <p:cNvPr id="21" name="Curved Right Arrow 20"/>
          <p:cNvSpPr/>
          <p:nvPr/>
        </p:nvSpPr>
        <p:spPr bwMode="auto">
          <a:xfrm rot="9615717" flipH="1">
            <a:off x="794650" y="608321"/>
            <a:ext cx="840234" cy="2474515"/>
          </a:xfrm>
          <a:prstGeom prst="curved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hangingPunct="0"/>
            <a:endParaRPr lang="en-GB" sz="2400" b="0" smtClean="0">
              <a:solidFill>
                <a:srgbClr val="000000"/>
              </a:solidFill>
              <a:latin typeface="Arial" charset="0"/>
              <a:ea typeface="ＭＳ Ｐゴシック" pitchFamily="-80" charset="-128"/>
              <a:cs typeface="+mn-cs"/>
            </a:endParaRPr>
          </a:p>
        </p:txBody>
      </p:sp>
      <p:sp>
        <p:nvSpPr>
          <p:cNvPr id="22" name="Curved Right Arrow 21"/>
          <p:cNvSpPr/>
          <p:nvPr/>
        </p:nvSpPr>
        <p:spPr bwMode="auto">
          <a:xfrm rot="9787594">
            <a:off x="2644298" y="582570"/>
            <a:ext cx="626733" cy="2899317"/>
          </a:xfrm>
          <a:prstGeom prst="curved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hangingPunct="0"/>
            <a:endParaRPr lang="en-GB" sz="2400" b="0" smtClean="0">
              <a:solidFill>
                <a:srgbClr val="000000"/>
              </a:solidFill>
              <a:latin typeface="Arial" charset="0"/>
              <a:ea typeface="ＭＳ Ｐゴシック" pitchFamily="-80" charset="-128"/>
              <a:cs typeface="+mn-cs"/>
            </a:endParaRPr>
          </a:p>
        </p:txBody>
      </p:sp>
      <p:sp>
        <p:nvSpPr>
          <p:cNvPr id="23" name="Curved Right Arrow 22"/>
          <p:cNvSpPr/>
          <p:nvPr/>
        </p:nvSpPr>
        <p:spPr bwMode="auto">
          <a:xfrm rot="10800000">
            <a:off x="2242027" y="1020016"/>
            <a:ext cx="641667" cy="3345088"/>
          </a:xfrm>
          <a:prstGeom prst="curved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hangingPunct="0"/>
            <a:endParaRPr lang="en-GB" sz="2400" b="0" smtClean="0">
              <a:solidFill>
                <a:srgbClr val="000000"/>
              </a:solidFill>
              <a:latin typeface="Arial" charset="0"/>
              <a:ea typeface="ＭＳ Ｐゴシック" pitchFamily="-80" charset="-128"/>
              <a:cs typeface="+mn-cs"/>
            </a:endParaRPr>
          </a:p>
        </p:txBody>
      </p:sp>
      <p:cxnSp>
        <p:nvCxnSpPr>
          <p:cNvPr id="25" name="Straight Arrow Connector 24"/>
          <p:cNvCxnSpPr>
            <a:stCxn id="20" idx="3"/>
            <a:endCxn id="17" idx="1"/>
          </p:cNvCxnSpPr>
          <p:nvPr/>
        </p:nvCxnSpPr>
        <p:spPr bwMode="auto">
          <a:xfrm>
            <a:off x="2483768" y="218636"/>
            <a:ext cx="2492662" cy="984"/>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25"/>
          <p:cNvSpPr txBox="1"/>
          <p:nvPr/>
        </p:nvSpPr>
        <p:spPr>
          <a:xfrm>
            <a:off x="3102254" y="10096"/>
            <a:ext cx="1152128" cy="261610"/>
          </a:xfrm>
          <a:prstGeom prst="rect">
            <a:avLst/>
          </a:prstGeom>
          <a:noFill/>
        </p:spPr>
        <p:txBody>
          <a:bodyPr wrap="square" rtlCol="0">
            <a:spAutoFit/>
          </a:bodyPr>
          <a:lstStyle/>
          <a:p>
            <a:pPr algn="ctr"/>
            <a:r>
              <a:rPr lang="en-GB" sz="1100" b="0" smtClean="0">
                <a:solidFill>
                  <a:srgbClr val="000000"/>
                </a:solidFill>
                <a:latin typeface="Arial" charset="0"/>
                <a:cs typeface="+mn-cs"/>
              </a:rPr>
              <a:t>structured by</a:t>
            </a:r>
            <a:endParaRPr lang="en-GB" sz="1100" b="0">
              <a:solidFill>
                <a:srgbClr val="000000"/>
              </a:solidFill>
              <a:latin typeface="Arial" charset="0"/>
              <a:cs typeface="+mn-cs"/>
            </a:endParaRPr>
          </a:p>
        </p:txBody>
      </p:sp>
      <p:sp>
        <p:nvSpPr>
          <p:cNvPr id="27" name="Curved Right Arrow 26"/>
          <p:cNvSpPr>
            <a:spLocks noChangeArrowheads="1"/>
          </p:cNvSpPr>
          <p:nvPr/>
        </p:nvSpPr>
        <p:spPr bwMode="auto">
          <a:xfrm rot="13186585" flipH="1">
            <a:off x="3838104" y="206472"/>
            <a:ext cx="731838" cy="2972355"/>
          </a:xfrm>
          <a:prstGeom prst="curvedRightArrow">
            <a:avLst>
              <a:gd name="adj1" fmla="val 24970"/>
              <a:gd name="adj2" fmla="val 49981"/>
              <a:gd name="adj3" fmla="val 27699"/>
            </a:avLst>
          </a:prstGeom>
          <a:solidFill>
            <a:schemeClr val="accent1"/>
          </a:solidFill>
          <a:ln w="9525" algn="ctr">
            <a:solidFill>
              <a:schemeClr val="tx1"/>
            </a:solidFill>
            <a:round/>
            <a:headEnd/>
            <a:tailEnd/>
          </a:ln>
        </p:spPr>
        <p:txBody>
          <a:bodyPr/>
          <a:lstStyle/>
          <a:p>
            <a:pPr algn="ctr" eaLnBrk="0" hangingPunct="0"/>
            <a:endParaRPr lang="en-GB" sz="2400" b="0">
              <a:solidFill>
                <a:srgbClr val="000000"/>
              </a:solidFill>
              <a:latin typeface="Arial" charset="0"/>
              <a:cs typeface="+mn-cs"/>
            </a:endParaRPr>
          </a:p>
        </p:txBody>
      </p:sp>
      <p:sp>
        <p:nvSpPr>
          <p:cNvPr id="28" name="TextBox 27"/>
          <p:cNvSpPr txBox="1"/>
          <p:nvPr/>
        </p:nvSpPr>
        <p:spPr>
          <a:xfrm rot="18729976">
            <a:off x="3347864" y="1199233"/>
            <a:ext cx="1152128" cy="261610"/>
          </a:xfrm>
          <a:prstGeom prst="rect">
            <a:avLst/>
          </a:prstGeom>
          <a:noFill/>
        </p:spPr>
        <p:txBody>
          <a:bodyPr wrap="square" rtlCol="0">
            <a:spAutoFit/>
          </a:bodyPr>
          <a:lstStyle/>
          <a:p>
            <a:pPr algn="ctr"/>
            <a:r>
              <a:rPr lang="en-GB" sz="1100" b="0" smtClean="0">
                <a:solidFill>
                  <a:srgbClr val="000000"/>
                </a:solidFill>
                <a:latin typeface="Arial" charset="0"/>
                <a:cs typeface="+mn-cs"/>
              </a:rPr>
              <a:t>dimensionality</a:t>
            </a:r>
            <a:endParaRPr lang="en-GB" sz="1100" b="0">
              <a:solidFill>
                <a:srgbClr val="000000"/>
              </a:solidFill>
              <a:latin typeface="Arial" charset="0"/>
              <a:cs typeface="+mn-cs"/>
            </a:endParaRPr>
          </a:p>
        </p:txBody>
      </p:sp>
    </p:spTree>
    <p:extLst>
      <p:ext uri="{BB962C8B-B14F-4D97-AF65-F5344CB8AC3E}">
        <p14:creationId xmlns:p14="http://schemas.microsoft.com/office/powerpoint/2010/main" val="627942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dissolve">
                                      <p:cBhvr>
                                        <p:cTn id="12" dur="500"/>
                                        <p:tgtEl>
                                          <p:spTgt spid="27"/>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dissolve">
                                      <p:cBhvr>
                                        <p:cTn id="15" dur="500"/>
                                        <p:tgtEl>
                                          <p:spTgt spid="28"/>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ssolve">
                                      <p:cBhvr>
                                        <p:cTn id="24" dur="500"/>
                                        <p:tgtEl>
                                          <p:spTgt spid="9"/>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ssolve">
                                      <p:cBhvr>
                                        <p:cTn id="30" dur="500"/>
                                        <p:tgtEl>
                                          <p:spTgt spid="10"/>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dissolv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4" grpId="0" animBg="1"/>
      <p:bldP spid="27" grpId="0" animBg="1"/>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5816" y="332656"/>
            <a:ext cx="5822032" cy="533400"/>
          </a:xfrm>
        </p:spPr>
        <p:txBody>
          <a:bodyPr/>
          <a:lstStyle/>
          <a:p>
            <a:r>
              <a:rPr lang="en-GB" sz="2800" dirty="0">
                <a:solidFill>
                  <a:srgbClr val="0F5494"/>
                </a:solidFill>
              </a:rPr>
              <a:t>SDMX and RDF: Scenario</a:t>
            </a:r>
          </a:p>
        </p:txBody>
      </p:sp>
      <p:sp>
        <p:nvSpPr>
          <p:cNvPr id="3" name="Flowchart: Magnetic Disk 2"/>
          <p:cNvSpPr/>
          <p:nvPr/>
        </p:nvSpPr>
        <p:spPr>
          <a:xfrm>
            <a:off x="6324600" y="1008931"/>
            <a:ext cx="1752600" cy="2209800"/>
          </a:xfrm>
          <a:prstGeom prst="flowChartMagneticDisk">
            <a:avLst/>
          </a:prstGeom>
          <a:solidFill>
            <a:srgbClr val="33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0" smtClean="0">
                <a:solidFill>
                  <a:srgbClr val="FFFFFF"/>
                </a:solidFill>
              </a:rPr>
              <a:t>Triple Store</a:t>
            </a:r>
          </a:p>
          <a:p>
            <a:pPr algn="ctr"/>
            <a:r>
              <a:rPr lang="en-US" sz="1800" b="0" smtClean="0">
                <a:solidFill>
                  <a:srgbClr val="FFFFFF"/>
                </a:solidFill>
              </a:rPr>
              <a:t>(</a:t>
            </a:r>
            <a:r>
              <a:rPr lang="en-US" sz="1800" b="0" err="1" smtClean="0">
                <a:solidFill>
                  <a:srgbClr val="FFFFFF"/>
                </a:solidFill>
              </a:rPr>
              <a:t>DataCube</a:t>
            </a:r>
            <a:r>
              <a:rPr lang="en-US" sz="1800" b="0" smtClean="0">
                <a:solidFill>
                  <a:srgbClr val="FFFFFF"/>
                </a:solidFill>
              </a:rPr>
              <a:t>)</a:t>
            </a:r>
            <a:endParaRPr lang="en-US" sz="1800" b="0">
              <a:solidFill>
                <a:srgbClr val="FFFFFF"/>
              </a:solidFill>
            </a:endParaRPr>
          </a:p>
        </p:txBody>
      </p:sp>
      <p:sp>
        <p:nvSpPr>
          <p:cNvPr id="4" name="Rounded Rectangle 3"/>
          <p:cNvSpPr/>
          <p:nvPr/>
        </p:nvSpPr>
        <p:spPr>
          <a:xfrm>
            <a:off x="381000" y="2075731"/>
            <a:ext cx="2667000" cy="1371600"/>
          </a:xfrm>
          <a:prstGeom prst="roundRect">
            <a:avLst/>
          </a:prstGeom>
          <a:solidFill>
            <a:srgbClr val="33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0" smtClean="0">
                <a:solidFill>
                  <a:srgbClr val="FFFFFF"/>
                </a:solidFill>
              </a:rPr>
              <a:t>Statistical</a:t>
            </a:r>
          </a:p>
          <a:p>
            <a:pPr algn="ctr"/>
            <a:r>
              <a:rPr lang="en-US" sz="1800" b="0" smtClean="0">
                <a:solidFill>
                  <a:srgbClr val="FFFFFF"/>
                </a:solidFill>
              </a:rPr>
              <a:t>Dissemination</a:t>
            </a:r>
          </a:p>
          <a:p>
            <a:pPr algn="ctr"/>
            <a:r>
              <a:rPr lang="en-US" sz="1800" b="0" smtClean="0">
                <a:solidFill>
                  <a:srgbClr val="FFFFFF"/>
                </a:solidFill>
              </a:rPr>
              <a:t>System</a:t>
            </a:r>
            <a:endParaRPr lang="en-US" sz="1800" b="0">
              <a:solidFill>
                <a:srgbClr val="FFFFFF"/>
              </a:solidFill>
            </a:endParaRPr>
          </a:p>
        </p:txBody>
      </p:sp>
      <p:cxnSp>
        <p:nvCxnSpPr>
          <p:cNvPr id="5" name="Straight Arrow Connector 4"/>
          <p:cNvCxnSpPr/>
          <p:nvPr/>
        </p:nvCxnSpPr>
        <p:spPr>
          <a:xfrm flipV="1">
            <a:off x="3124200" y="2494831"/>
            <a:ext cx="762000" cy="2667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Picture 4" descr="C:\Program Files\Microsoft Office\MEDIA\CAGCAT10\j0195384.wmf"/>
          <p:cNvPicPr>
            <a:picLocks noChangeAspect="1" noChangeArrowheads="1"/>
          </p:cNvPicPr>
          <p:nvPr/>
        </p:nvPicPr>
        <p:blipFill>
          <a:blip r:embed="rId3" cstate="print"/>
          <a:srcRect/>
          <a:stretch>
            <a:fillRect/>
          </a:stretch>
        </p:blipFill>
        <p:spPr bwMode="auto">
          <a:xfrm>
            <a:off x="6924500" y="5357759"/>
            <a:ext cx="637964" cy="651282"/>
          </a:xfrm>
          <a:prstGeom prst="rect">
            <a:avLst/>
          </a:prstGeom>
          <a:noFill/>
        </p:spPr>
      </p:pic>
      <p:cxnSp>
        <p:nvCxnSpPr>
          <p:cNvPr id="9" name="Straight Arrow Connector 8"/>
          <p:cNvCxnSpPr/>
          <p:nvPr/>
        </p:nvCxnSpPr>
        <p:spPr>
          <a:xfrm flipV="1">
            <a:off x="7181464" y="4666528"/>
            <a:ext cx="0" cy="610546"/>
          </a:xfrm>
          <a:prstGeom prst="straightConnector1">
            <a:avLst/>
          </a:prstGeom>
          <a:ln w="57150">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553200" y="4095031"/>
            <a:ext cx="1295400" cy="484094"/>
          </a:xfrm>
          <a:prstGeom prst="rect">
            <a:avLst/>
          </a:prstGeom>
          <a:solidFill>
            <a:srgbClr val="33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0" smtClean="0">
                <a:solidFill>
                  <a:srgbClr val="FFFFFF"/>
                </a:solidFill>
              </a:rPr>
              <a:t>RDF Service</a:t>
            </a:r>
          </a:p>
        </p:txBody>
      </p:sp>
      <p:cxnSp>
        <p:nvCxnSpPr>
          <p:cNvPr id="11" name="Straight Arrow Connector 10"/>
          <p:cNvCxnSpPr/>
          <p:nvPr/>
        </p:nvCxnSpPr>
        <p:spPr>
          <a:xfrm flipV="1">
            <a:off x="7181464" y="3384576"/>
            <a:ext cx="0" cy="571500"/>
          </a:xfrm>
          <a:prstGeom prst="straightConnector1">
            <a:avLst/>
          </a:prstGeom>
          <a:ln w="57150">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380312" y="4725144"/>
            <a:ext cx="1488141" cy="369332"/>
          </a:xfrm>
          <a:prstGeom prst="rect">
            <a:avLst/>
          </a:prstGeom>
          <a:noFill/>
        </p:spPr>
        <p:txBody>
          <a:bodyPr wrap="square" rtlCol="0">
            <a:spAutoFit/>
          </a:bodyPr>
          <a:lstStyle/>
          <a:p>
            <a:pPr algn="ctr"/>
            <a:r>
              <a:rPr lang="en-US" sz="1800" b="0" smtClean="0">
                <a:solidFill>
                  <a:srgbClr val="000000"/>
                </a:solidFill>
                <a:latin typeface="Arial" charset="0"/>
                <a:cs typeface="+mn-cs"/>
              </a:rPr>
              <a:t>SPARQL</a:t>
            </a:r>
          </a:p>
        </p:txBody>
      </p:sp>
      <p:sp>
        <p:nvSpPr>
          <p:cNvPr id="14" name="Rectangle 13"/>
          <p:cNvSpPr/>
          <p:nvPr/>
        </p:nvSpPr>
        <p:spPr>
          <a:xfrm>
            <a:off x="2195736" y="4077072"/>
            <a:ext cx="1295400" cy="1143000"/>
          </a:xfrm>
          <a:prstGeom prst="rect">
            <a:avLst/>
          </a:prstGeom>
          <a:solidFill>
            <a:srgbClr val="33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0" dirty="0" smtClean="0">
                <a:solidFill>
                  <a:srgbClr val="FFFFFF"/>
                </a:solidFill>
              </a:rPr>
              <a:t>SDMX-ML</a:t>
            </a:r>
          </a:p>
          <a:p>
            <a:pPr algn="ctr"/>
            <a:r>
              <a:rPr lang="en-US" sz="1800" b="0" dirty="0" smtClean="0">
                <a:solidFill>
                  <a:srgbClr val="FFFFFF"/>
                </a:solidFill>
              </a:rPr>
              <a:t>File</a:t>
            </a:r>
            <a:endParaRPr lang="en-US" sz="1800" b="0" dirty="0">
              <a:solidFill>
                <a:srgbClr val="FFFFFF"/>
              </a:solidFill>
            </a:endParaRPr>
          </a:p>
        </p:txBody>
      </p:sp>
      <p:sp>
        <p:nvSpPr>
          <p:cNvPr id="15" name="Rectangle 14"/>
          <p:cNvSpPr/>
          <p:nvPr/>
        </p:nvSpPr>
        <p:spPr>
          <a:xfrm>
            <a:off x="4283968" y="3798168"/>
            <a:ext cx="1512168" cy="1143000"/>
          </a:xfrm>
          <a:prstGeom prst="rect">
            <a:avLst/>
          </a:prstGeom>
          <a:solidFill>
            <a:srgbClr val="33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0" dirty="0" smtClean="0">
                <a:solidFill>
                  <a:srgbClr val="FFFFFF"/>
                </a:solidFill>
              </a:rPr>
              <a:t>SDMX-ML File to RDF Transformer</a:t>
            </a:r>
            <a:endParaRPr lang="en-US" sz="1800" b="0" dirty="0">
              <a:solidFill>
                <a:srgbClr val="FFFFFF"/>
              </a:solidFill>
            </a:endParaRPr>
          </a:p>
        </p:txBody>
      </p:sp>
      <p:cxnSp>
        <p:nvCxnSpPr>
          <p:cNvPr id="16" name="Straight Arrow Connector 15"/>
          <p:cNvCxnSpPr/>
          <p:nvPr/>
        </p:nvCxnSpPr>
        <p:spPr>
          <a:xfrm flipV="1">
            <a:off x="3521968" y="4314428"/>
            <a:ext cx="762000" cy="2667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2699792" y="3496336"/>
            <a:ext cx="0" cy="571500"/>
          </a:xfrm>
          <a:prstGeom prst="straightConnector1">
            <a:avLst/>
          </a:prstGeom>
          <a:ln w="571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5868144" y="3212976"/>
            <a:ext cx="689992" cy="100811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059832" y="2060848"/>
            <a:ext cx="936104" cy="369332"/>
          </a:xfrm>
          <a:prstGeom prst="rect">
            <a:avLst/>
          </a:prstGeom>
          <a:noFill/>
        </p:spPr>
        <p:txBody>
          <a:bodyPr wrap="square" rtlCol="0">
            <a:spAutoFit/>
          </a:bodyPr>
          <a:lstStyle/>
          <a:p>
            <a:pPr algn="ctr"/>
            <a:r>
              <a:rPr lang="en-GB" sz="1800" b="0" smtClean="0">
                <a:solidFill>
                  <a:srgbClr val="000000"/>
                </a:solidFill>
                <a:latin typeface="Arial" charset="0"/>
                <a:cs typeface="+mn-cs"/>
              </a:rPr>
              <a:t>Either</a:t>
            </a:r>
            <a:endParaRPr lang="en-GB" sz="1800" b="0">
              <a:solidFill>
                <a:srgbClr val="000000"/>
              </a:solidFill>
              <a:latin typeface="Arial" charset="0"/>
              <a:cs typeface="+mn-cs"/>
            </a:endParaRPr>
          </a:p>
        </p:txBody>
      </p:sp>
      <p:sp>
        <p:nvSpPr>
          <p:cNvPr id="22" name="TextBox 21"/>
          <p:cNvSpPr txBox="1"/>
          <p:nvPr/>
        </p:nvSpPr>
        <p:spPr>
          <a:xfrm>
            <a:off x="2843808" y="3573016"/>
            <a:ext cx="504056" cy="369332"/>
          </a:xfrm>
          <a:prstGeom prst="rect">
            <a:avLst/>
          </a:prstGeom>
          <a:noFill/>
        </p:spPr>
        <p:txBody>
          <a:bodyPr wrap="square" rtlCol="0">
            <a:spAutoFit/>
          </a:bodyPr>
          <a:lstStyle/>
          <a:p>
            <a:pPr algn="ctr"/>
            <a:r>
              <a:rPr lang="en-GB" sz="1800" b="0" smtClean="0">
                <a:solidFill>
                  <a:srgbClr val="000000"/>
                </a:solidFill>
                <a:latin typeface="Arial" charset="0"/>
                <a:cs typeface="+mn-cs"/>
              </a:rPr>
              <a:t>Or</a:t>
            </a:r>
            <a:endParaRPr lang="en-GB" sz="1800" b="0">
              <a:solidFill>
                <a:srgbClr val="000000"/>
              </a:solidFill>
              <a:latin typeface="Arial" charset="0"/>
              <a:cs typeface="+mn-cs"/>
            </a:endParaRPr>
          </a:p>
        </p:txBody>
      </p:sp>
      <p:sp>
        <p:nvSpPr>
          <p:cNvPr id="23" name="TextBox 22"/>
          <p:cNvSpPr txBox="1"/>
          <p:nvPr/>
        </p:nvSpPr>
        <p:spPr>
          <a:xfrm>
            <a:off x="3059832" y="980728"/>
            <a:ext cx="3600400" cy="584775"/>
          </a:xfrm>
          <a:prstGeom prst="rect">
            <a:avLst/>
          </a:prstGeom>
          <a:noFill/>
        </p:spPr>
        <p:txBody>
          <a:bodyPr wrap="square" rtlCol="0">
            <a:spAutoFit/>
          </a:bodyPr>
          <a:lstStyle/>
          <a:p>
            <a:pPr algn="ctr"/>
            <a:r>
              <a:rPr lang="en-GB" sz="1600" b="0" dirty="0" smtClean="0">
                <a:solidFill>
                  <a:srgbClr val="000000"/>
                </a:solidFill>
                <a:latin typeface="Arial" charset="0"/>
                <a:cs typeface="+mn-cs"/>
              </a:rPr>
              <a:t>Using SDMX </a:t>
            </a:r>
            <a:br>
              <a:rPr lang="en-GB" sz="1600" b="0" dirty="0" smtClean="0">
                <a:solidFill>
                  <a:srgbClr val="000000"/>
                </a:solidFill>
                <a:latin typeface="Arial" charset="0"/>
                <a:cs typeface="+mn-cs"/>
              </a:rPr>
            </a:br>
            <a:r>
              <a:rPr lang="en-GB" sz="1600" b="0" dirty="0" smtClean="0">
                <a:solidFill>
                  <a:srgbClr val="000000"/>
                </a:solidFill>
                <a:latin typeface="Arial" charset="0"/>
                <a:cs typeface="+mn-cs"/>
              </a:rPr>
              <a:t>Component Architecture</a:t>
            </a:r>
            <a:endParaRPr lang="en-GB" sz="1600" b="0" dirty="0">
              <a:solidFill>
                <a:srgbClr val="000000"/>
              </a:solidFill>
              <a:latin typeface="Arial" charset="0"/>
              <a:cs typeface="+mn-cs"/>
            </a:endParaRPr>
          </a:p>
        </p:txBody>
      </p:sp>
      <p:cxnSp>
        <p:nvCxnSpPr>
          <p:cNvPr id="7" name="Straight Arrow Connector 6"/>
          <p:cNvCxnSpPr>
            <a:endCxn id="3" idx="2"/>
          </p:cNvCxnSpPr>
          <p:nvPr/>
        </p:nvCxnSpPr>
        <p:spPr>
          <a:xfrm flipV="1">
            <a:off x="5724128" y="2113831"/>
            <a:ext cx="600472" cy="163041"/>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3958208" y="2027312"/>
            <a:ext cx="1656184" cy="720080"/>
          </a:xfrm>
          <a:prstGeom prst="rect">
            <a:avLst/>
          </a:prstGeom>
          <a:solidFill>
            <a:srgbClr val="33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0" dirty="0" smtClean="0">
                <a:solidFill>
                  <a:srgbClr val="FFFFFF"/>
                </a:solidFill>
              </a:rPr>
              <a:t>Data</a:t>
            </a:r>
            <a:br>
              <a:rPr lang="en-US" sz="1800" b="0" dirty="0" smtClean="0">
                <a:solidFill>
                  <a:srgbClr val="FFFFFF"/>
                </a:solidFill>
              </a:rPr>
            </a:br>
            <a:r>
              <a:rPr lang="en-US" sz="1800" b="0" dirty="0" smtClean="0">
                <a:solidFill>
                  <a:srgbClr val="FFFFFF"/>
                </a:solidFill>
              </a:rPr>
              <a:t>Cube Writer</a:t>
            </a:r>
            <a:endParaRPr lang="en-US" sz="1800" b="0" dirty="0">
              <a:solidFill>
                <a:srgbClr val="FFFFFF"/>
              </a:solidFill>
            </a:endParaRPr>
          </a:p>
        </p:txBody>
      </p:sp>
    </p:spTree>
    <p:extLst>
      <p:ext uri="{BB962C8B-B14F-4D97-AF65-F5344CB8AC3E}">
        <p14:creationId xmlns:p14="http://schemas.microsoft.com/office/powerpoint/2010/main" val="14165211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55650" y="4293096"/>
            <a:ext cx="8064500" cy="2120000"/>
            <a:chOff x="755650" y="4365773"/>
            <a:chExt cx="8064500" cy="2087563"/>
          </a:xfrm>
        </p:grpSpPr>
        <p:sp>
          <p:nvSpPr>
            <p:cNvPr id="23557" name="AutoShape 5"/>
            <p:cNvSpPr>
              <a:spLocks noChangeArrowheads="1"/>
            </p:cNvSpPr>
            <p:nvPr/>
          </p:nvSpPr>
          <p:spPr bwMode="auto">
            <a:xfrm>
              <a:off x="755650" y="4365773"/>
              <a:ext cx="8064500" cy="2087563"/>
            </a:xfrm>
            <a:custGeom>
              <a:avLst/>
              <a:gdLst>
                <a:gd name="T0" fmla="*/ 6048375 w 21600"/>
                <a:gd name="T1" fmla="*/ 0 h 21600"/>
                <a:gd name="T2" fmla="*/ 0 w 21600"/>
                <a:gd name="T3" fmla="*/ 1043782 h 21600"/>
                <a:gd name="T4" fmla="*/ 6048375 w 21600"/>
                <a:gd name="T5" fmla="*/ 2087563 h 21600"/>
                <a:gd name="T6" fmla="*/ 8064500 w 21600"/>
                <a:gd name="T7" fmla="*/ 1043782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200" b="0">
                <a:solidFill>
                  <a:srgbClr val="0F5494"/>
                </a:solidFill>
              </a:endParaRPr>
            </a:p>
          </p:txBody>
        </p:sp>
        <p:pic>
          <p:nvPicPr>
            <p:cNvPr id="23558" name="Picture 6" descr="j04247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5963" y="4881166"/>
              <a:ext cx="1044575"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7" descr="j04247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4075" y="4881166"/>
              <a:ext cx="1044575"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8" descr="j042423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1725" y="4581128"/>
              <a:ext cx="170815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Title 1"/>
          <p:cNvSpPr txBox="1">
            <a:spLocks/>
          </p:cNvSpPr>
          <p:nvPr/>
        </p:nvSpPr>
        <p:spPr bwMode="auto">
          <a:xfrm>
            <a:off x="449263" y="1260475"/>
            <a:ext cx="822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marL="0" indent="0" algn="ctr" eaLnBrk="1" hangingPunct="1"/>
            <a:r>
              <a:rPr lang="en-GB" altLang="en-US" sz="2800" kern="0" dirty="0" smtClean="0"/>
              <a:t>Data validation</a:t>
            </a:r>
            <a:endParaRPr lang="en-GB" altLang="en-US" kern="0" dirty="0" smtClean="0"/>
          </a:p>
        </p:txBody>
      </p:sp>
      <p:sp>
        <p:nvSpPr>
          <p:cNvPr id="12" name="Rectangle 3"/>
          <p:cNvSpPr>
            <a:spLocks noGrp="1" noChangeArrowheads="1"/>
          </p:cNvSpPr>
          <p:nvPr>
            <p:ph idx="1"/>
          </p:nvPr>
        </p:nvSpPr>
        <p:spPr>
          <a:xfrm>
            <a:off x="323528" y="1988840"/>
            <a:ext cx="4104456" cy="2522957"/>
          </a:xfrm>
        </p:spPr>
        <p:txBody>
          <a:bodyPr/>
          <a:lstStyle/>
          <a:p>
            <a:pPr marL="266700" indent="-266700">
              <a:buFont typeface="Wingdings" pitchFamily="2" charset="2"/>
              <a:buChar char="§"/>
            </a:pPr>
            <a:r>
              <a:rPr lang="en-GB" sz="1600" dirty="0" smtClean="0"/>
              <a:t>“Technical”</a:t>
            </a:r>
          </a:p>
          <a:p>
            <a:pPr marL="266700" lvl="1" indent="-266700">
              <a:buNone/>
            </a:pPr>
            <a:r>
              <a:rPr lang="en-GB" sz="1600" dirty="0" smtClean="0">
                <a:solidFill>
                  <a:schemeClr val="hlink"/>
                </a:solidFill>
              </a:rPr>
              <a:t>	- Covered by SDMX today</a:t>
            </a:r>
            <a:br>
              <a:rPr lang="en-GB" sz="1600" dirty="0" smtClean="0">
                <a:solidFill>
                  <a:schemeClr val="hlink"/>
                </a:solidFill>
              </a:rPr>
            </a:br>
            <a:endParaRPr lang="en-GB" sz="1600" dirty="0" smtClean="0">
              <a:solidFill>
                <a:schemeClr val="hlink"/>
              </a:solidFill>
            </a:endParaRPr>
          </a:p>
          <a:p>
            <a:pPr marL="266700" lvl="1" indent="-266700">
              <a:buNone/>
            </a:pPr>
            <a:r>
              <a:rPr lang="en-GB" sz="1600" dirty="0" smtClean="0"/>
              <a:t>	- Format Check (</a:t>
            </a:r>
            <a:r>
              <a:rPr lang="en-GB" sz="1600" i="1" dirty="0" smtClean="0"/>
              <a:t>SDMX-ML</a:t>
            </a:r>
            <a:r>
              <a:rPr lang="en-GB" sz="1600" dirty="0" smtClean="0"/>
              <a:t>)</a:t>
            </a:r>
          </a:p>
          <a:p>
            <a:pPr marL="266700" lvl="1" indent="-266700">
              <a:buNone/>
            </a:pPr>
            <a:r>
              <a:rPr lang="en-GB" sz="1600" dirty="0" smtClean="0"/>
              <a:t>	- Codes exist (</a:t>
            </a:r>
            <a:r>
              <a:rPr lang="en-GB" sz="1600" i="1" dirty="0" smtClean="0"/>
              <a:t>SDMX DSD</a:t>
            </a:r>
            <a:r>
              <a:rPr lang="en-GB" sz="1600" dirty="0" smtClean="0"/>
              <a:t>)</a:t>
            </a:r>
          </a:p>
          <a:p>
            <a:pPr marL="266700" lvl="1" indent="-266700">
              <a:buNone/>
            </a:pPr>
            <a:r>
              <a:rPr lang="en-GB" sz="1600" dirty="0" smtClean="0"/>
              <a:t>	- Codes used correctly</a:t>
            </a:r>
            <a:br>
              <a:rPr lang="en-GB" sz="1600" dirty="0" smtClean="0"/>
            </a:br>
            <a:r>
              <a:rPr lang="en-GB" sz="1600" dirty="0" smtClean="0"/>
              <a:t>(</a:t>
            </a:r>
            <a:r>
              <a:rPr lang="en-GB" sz="1600" i="1" dirty="0" smtClean="0"/>
              <a:t>Dataflow &amp; Constraint</a:t>
            </a:r>
            <a:r>
              <a:rPr lang="en-GB" sz="1600" dirty="0" smtClean="0"/>
              <a:t>)</a:t>
            </a:r>
          </a:p>
        </p:txBody>
      </p:sp>
      <p:sp>
        <p:nvSpPr>
          <p:cNvPr id="13" name="Rectangle 4"/>
          <p:cNvSpPr txBox="1">
            <a:spLocks noChangeArrowheads="1"/>
          </p:cNvSpPr>
          <p:nvPr/>
        </p:nvSpPr>
        <p:spPr bwMode="auto">
          <a:xfrm>
            <a:off x="4564063" y="1988839"/>
            <a:ext cx="4256087" cy="2736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266700" indent="-266700">
              <a:buClr>
                <a:srgbClr val="0F5494"/>
              </a:buClr>
              <a:buFont typeface="Wingdings" pitchFamily="2" charset="2"/>
              <a:buChar char="§"/>
            </a:pPr>
            <a:r>
              <a:rPr lang="en-GB" sz="1600" b="0" i="0" kern="0" dirty="0" smtClean="0"/>
              <a:t>“Statistical Domain”</a:t>
            </a:r>
          </a:p>
          <a:p>
            <a:pPr marL="266700" lvl="1" indent="-266700">
              <a:buFontTx/>
              <a:buNone/>
            </a:pPr>
            <a:r>
              <a:rPr lang="en-GB" sz="1600" kern="0" dirty="0" smtClean="0">
                <a:solidFill>
                  <a:schemeClr val="hlink"/>
                </a:solidFill>
              </a:rPr>
              <a:t>	- Not </a:t>
            </a:r>
            <a:r>
              <a:rPr lang="en-GB" sz="1600" kern="0" dirty="0" smtClean="0">
                <a:solidFill>
                  <a:srgbClr val="C00000"/>
                </a:solidFill>
              </a:rPr>
              <a:t>yet</a:t>
            </a:r>
            <a:r>
              <a:rPr lang="en-GB" sz="1600" kern="0" dirty="0" smtClean="0">
                <a:solidFill>
                  <a:schemeClr val="hlink"/>
                </a:solidFill>
              </a:rPr>
              <a:t> covered by SDMX</a:t>
            </a:r>
            <a:r>
              <a:rPr lang="en-GB" sz="1600" kern="0" dirty="0">
                <a:solidFill>
                  <a:schemeClr val="hlink"/>
                </a:solidFill>
              </a:rPr>
              <a:t> </a:t>
            </a:r>
            <a:r>
              <a:rPr lang="en-GB" sz="1600" i="1" kern="0" dirty="0" smtClean="0">
                <a:solidFill>
                  <a:schemeClr val="hlink"/>
                </a:solidFill>
              </a:rPr>
              <a:t>(VTL)</a:t>
            </a:r>
            <a:r>
              <a:rPr lang="en-GB" sz="1600" kern="0" dirty="0" smtClean="0">
                <a:solidFill>
                  <a:schemeClr val="hlink"/>
                </a:solidFill>
              </a:rPr>
              <a:t/>
            </a:r>
            <a:br>
              <a:rPr lang="en-GB" sz="1600" kern="0" dirty="0" smtClean="0">
                <a:solidFill>
                  <a:schemeClr val="hlink"/>
                </a:solidFill>
              </a:rPr>
            </a:br>
            <a:endParaRPr lang="en-GB" sz="1600" kern="0" dirty="0" smtClean="0">
              <a:solidFill>
                <a:schemeClr val="hlink"/>
              </a:solidFill>
            </a:endParaRPr>
          </a:p>
          <a:p>
            <a:pPr marL="266700" lvl="1" indent="-266700">
              <a:buFontTx/>
              <a:buNone/>
            </a:pPr>
            <a:r>
              <a:rPr lang="en-GB" sz="1600" kern="0" dirty="0" smtClean="0"/>
              <a:t>	- Value check</a:t>
            </a:r>
          </a:p>
          <a:p>
            <a:pPr marL="266700" lvl="1" indent="-266700">
              <a:buFontTx/>
              <a:buNone/>
            </a:pPr>
            <a:r>
              <a:rPr lang="en-GB" sz="1600" kern="0" dirty="0" smtClean="0"/>
              <a:t>	- </a:t>
            </a:r>
            <a:r>
              <a:rPr lang="de-AT" sz="1600" kern="0" dirty="0" smtClean="0"/>
              <a:t>Time </a:t>
            </a:r>
            <a:r>
              <a:rPr lang="de-AT" sz="1600" kern="0" dirty="0" err="1" smtClean="0"/>
              <a:t>series</a:t>
            </a:r>
            <a:endParaRPr lang="de-AT" sz="1600" kern="0" dirty="0" smtClean="0"/>
          </a:p>
          <a:p>
            <a:pPr marL="266700" lvl="1" indent="-266700">
              <a:buFontTx/>
              <a:buNone/>
            </a:pPr>
            <a:r>
              <a:rPr lang="en-GB" sz="1600" kern="0" dirty="0" smtClean="0"/>
              <a:t>	- </a:t>
            </a:r>
            <a:r>
              <a:rPr lang="de-AT" sz="1600" kern="0" dirty="0" err="1" smtClean="0"/>
              <a:t>Revisions</a:t>
            </a:r>
            <a:endParaRPr lang="de-AT" sz="1600" kern="0" dirty="0" smtClean="0"/>
          </a:p>
          <a:p>
            <a:pPr marL="266700" lvl="1" indent="-266700">
              <a:buFontTx/>
              <a:buNone/>
            </a:pPr>
            <a:r>
              <a:rPr lang="en-GB" sz="1600" kern="0" dirty="0" smtClean="0"/>
              <a:t>	- Validation expressions</a:t>
            </a:r>
          </a:p>
        </p:txBody>
      </p:sp>
      <p:sp>
        <p:nvSpPr>
          <p:cNvPr id="14" name="TextBox 13"/>
          <p:cNvSpPr txBox="1"/>
          <p:nvPr/>
        </p:nvSpPr>
        <p:spPr>
          <a:xfrm>
            <a:off x="323528" y="476672"/>
            <a:ext cx="2808312" cy="461665"/>
          </a:xfrm>
          <a:prstGeom prst="rect">
            <a:avLst/>
          </a:prstGeom>
          <a:noFill/>
        </p:spPr>
        <p:txBody>
          <a:bodyPr wrap="square" rtlCol="0">
            <a:spAutoFit/>
          </a:bodyPr>
          <a:lstStyle/>
          <a:p>
            <a:r>
              <a:rPr lang="en-GB" sz="2400" b="0" dirty="0" smtClean="0">
                <a:solidFill>
                  <a:schemeClr val="bg1"/>
                </a:solidFill>
              </a:rPr>
              <a:t>Building bridges</a:t>
            </a:r>
          </a:p>
        </p:txBody>
      </p:sp>
    </p:spTree>
    <p:extLst>
      <p:ext uri="{BB962C8B-B14F-4D97-AF65-F5344CB8AC3E}">
        <p14:creationId xmlns:p14="http://schemas.microsoft.com/office/powerpoint/2010/main" val="13391905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F13BA520-69FB-49A5-B99F-D884F212848B}" type="slidenum">
              <a:rPr lang="en-GB" smtClean="0"/>
              <a:pPr>
                <a:defRPr/>
              </a:pPr>
              <a:t>14</a:t>
            </a:fld>
            <a:endParaRPr lang="en-GB" dirty="0"/>
          </a:p>
        </p:txBody>
      </p:sp>
      <p:sp>
        <p:nvSpPr>
          <p:cNvPr id="7" name="Rectangle 3"/>
          <p:cNvSpPr txBox="1">
            <a:spLocks noChangeArrowheads="1"/>
          </p:cNvSpPr>
          <p:nvPr/>
        </p:nvSpPr>
        <p:spPr bwMode="auto">
          <a:xfrm>
            <a:off x="521431" y="1988840"/>
            <a:ext cx="8136904" cy="4077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nSpc>
                <a:spcPct val="90000"/>
              </a:lnSpc>
              <a:spcAft>
                <a:spcPct val="20000"/>
              </a:spcAft>
              <a:buNone/>
            </a:pPr>
            <a:r>
              <a:rPr lang="it-IT" sz="2000" b="0" dirty="0">
                <a:solidFill>
                  <a:srgbClr val="0F5494"/>
                </a:solidFill>
              </a:rPr>
              <a:t>S</a:t>
            </a:r>
            <a:r>
              <a:rPr lang="it-IT" sz="2000" b="0" dirty="0" smtClean="0">
                <a:solidFill>
                  <a:srgbClr val="0F5494"/>
                </a:solidFill>
              </a:rPr>
              <a:t>tandard </a:t>
            </a:r>
            <a:r>
              <a:rPr lang="it-IT" sz="2000" b="0" dirty="0" err="1">
                <a:solidFill>
                  <a:srgbClr val="0F5494"/>
                </a:solidFill>
              </a:rPr>
              <a:t>language</a:t>
            </a:r>
            <a:r>
              <a:rPr lang="it-IT" sz="2000" b="0" dirty="0">
                <a:solidFill>
                  <a:srgbClr val="0F5494"/>
                </a:solidFill>
              </a:rPr>
              <a:t> </a:t>
            </a:r>
            <a:r>
              <a:rPr lang="it-IT" sz="2000" b="0" dirty="0" smtClean="0">
                <a:solidFill>
                  <a:srgbClr val="0F5494"/>
                </a:solidFill>
              </a:rPr>
              <a:t>for </a:t>
            </a:r>
            <a:r>
              <a:rPr lang="it-IT" sz="2000" b="0" dirty="0" err="1">
                <a:solidFill>
                  <a:srgbClr val="0F5494"/>
                </a:solidFill>
              </a:rPr>
              <a:t>defining</a:t>
            </a:r>
            <a:r>
              <a:rPr lang="it-IT" sz="2000" b="0" dirty="0">
                <a:solidFill>
                  <a:srgbClr val="0F5494"/>
                </a:solidFill>
              </a:rPr>
              <a:t> </a:t>
            </a:r>
            <a:r>
              <a:rPr lang="it-IT" sz="2000" b="0" dirty="0" err="1">
                <a:solidFill>
                  <a:srgbClr val="0F5494"/>
                </a:solidFill>
              </a:rPr>
              <a:t>validation</a:t>
            </a:r>
            <a:r>
              <a:rPr lang="it-IT" sz="2000" b="0" dirty="0">
                <a:solidFill>
                  <a:srgbClr val="0F5494"/>
                </a:solidFill>
              </a:rPr>
              <a:t> and </a:t>
            </a:r>
            <a:r>
              <a:rPr lang="it-IT" sz="2000" b="0" dirty="0" err="1">
                <a:solidFill>
                  <a:srgbClr val="0F5494"/>
                </a:solidFill>
              </a:rPr>
              <a:t>transformation</a:t>
            </a:r>
            <a:r>
              <a:rPr lang="it-IT" sz="2000" b="0" dirty="0">
                <a:solidFill>
                  <a:srgbClr val="0F5494"/>
                </a:solidFill>
              </a:rPr>
              <a:t> </a:t>
            </a:r>
            <a:r>
              <a:rPr lang="it-IT" sz="2000" b="0" dirty="0" err="1" smtClean="0">
                <a:solidFill>
                  <a:srgbClr val="0F5494"/>
                </a:solidFill>
              </a:rPr>
              <a:t>rules</a:t>
            </a:r>
            <a:endParaRPr lang="it-IT" sz="2000" b="0" dirty="0">
              <a:solidFill>
                <a:srgbClr val="0F5494"/>
              </a:solidFill>
            </a:endParaRPr>
          </a:p>
          <a:p>
            <a:pPr algn="just">
              <a:lnSpc>
                <a:spcPct val="90000"/>
              </a:lnSpc>
              <a:spcAft>
                <a:spcPct val="20000"/>
              </a:spcAft>
            </a:pPr>
            <a:r>
              <a:rPr lang="it-IT" sz="1800" b="0" dirty="0" err="1" smtClean="0">
                <a:solidFill>
                  <a:srgbClr val="0F5494"/>
                </a:solidFill>
              </a:rPr>
              <a:t>Validation</a:t>
            </a:r>
            <a:r>
              <a:rPr lang="it-IT" sz="1800" b="0" dirty="0" smtClean="0">
                <a:solidFill>
                  <a:srgbClr val="0F5494"/>
                </a:solidFill>
              </a:rPr>
              <a:t> </a:t>
            </a:r>
            <a:r>
              <a:rPr lang="it-IT" sz="1800" b="0" dirty="0">
                <a:solidFill>
                  <a:srgbClr val="0F5494"/>
                </a:solidFill>
              </a:rPr>
              <a:t>(</a:t>
            </a:r>
            <a:r>
              <a:rPr lang="it-IT" sz="1800" b="0" dirty="0" err="1" smtClean="0">
                <a:solidFill>
                  <a:srgbClr val="0F5494"/>
                </a:solidFill>
              </a:rPr>
              <a:t>now</a:t>
            </a:r>
            <a:r>
              <a:rPr lang="it-IT" sz="1800" b="0" dirty="0" smtClean="0">
                <a:solidFill>
                  <a:srgbClr val="0F5494"/>
                </a:solidFill>
              </a:rPr>
              <a:t>)</a:t>
            </a:r>
          </a:p>
          <a:p>
            <a:pPr algn="just">
              <a:lnSpc>
                <a:spcPct val="90000"/>
              </a:lnSpc>
              <a:spcAft>
                <a:spcPct val="20000"/>
              </a:spcAft>
            </a:pPr>
            <a:r>
              <a:rPr lang="it-IT" sz="1800" b="0" dirty="0" err="1" smtClean="0">
                <a:solidFill>
                  <a:srgbClr val="0F5494"/>
                </a:solidFill>
              </a:rPr>
              <a:t>Transformation</a:t>
            </a:r>
            <a:r>
              <a:rPr lang="it-IT" sz="1800" b="0" dirty="0" smtClean="0">
                <a:solidFill>
                  <a:srgbClr val="0F5494"/>
                </a:solidFill>
              </a:rPr>
              <a:t> </a:t>
            </a:r>
            <a:r>
              <a:rPr lang="it-IT" sz="1800" b="0" dirty="0">
                <a:solidFill>
                  <a:srgbClr val="0F5494"/>
                </a:solidFill>
              </a:rPr>
              <a:t>(</a:t>
            </a:r>
            <a:r>
              <a:rPr lang="it-IT" sz="1800" b="0" dirty="0" err="1">
                <a:solidFill>
                  <a:srgbClr val="0F5494"/>
                </a:solidFill>
              </a:rPr>
              <a:t>partially</a:t>
            </a:r>
            <a:r>
              <a:rPr lang="it-IT" sz="1800" b="0" dirty="0">
                <a:solidFill>
                  <a:srgbClr val="0F5494"/>
                </a:solidFill>
              </a:rPr>
              <a:t> </a:t>
            </a:r>
            <a:r>
              <a:rPr lang="it-IT" sz="1800" b="0" dirty="0" err="1">
                <a:solidFill>
                  <a:srgbClr val="0F5494"/>
                </a:solidFill>
              </a:rPr>
              <a:t>now</a:t>
            </a:r>
            <a:r>
              <a:rPr lang="it-IT" sz="1800" b="0" dirty="0">
                <a:solidFill>
                  <a:srgbClr val="0F5494"/>
                </a:solidFill>
              </a:rPr>
              <a:t>, to be </a:t>
            </a:r>
            <a:r>
              <a:rPr lang="it-IT" sz="1800" b="0" dirty="0" err="1">
                <a:solidFill>
                  <a:srgbClr val="0F5494"/>
                </a:solidFill>
              </a:rPr>
              <a:t>enriched</a:t>
            </a:r>
            <a:r>
              <a:rPr lang="it-IT" sz="1800" b="0" dirty="0">
                <a:solidFill>
                  <a:srgbClr val="0F5494"/>
                </a:solidFill>
              </a:rPr>
              <a:t> </a:t>
            </a:r>
            <a:r>
              <a:rPr lang="it-IT" sz="1800" b="0" dirty="0" err="1">
                <a:solidFill>
                  <a:srgbClr val="0F5494"/>
                </a:solidFill>
              </a:rPr>
              <a:t>at</a:t>
            </a:r>
            <a:r>
              <a:rPr lang="it-IT" sz="1800" b="0" dirty="0">
                <a:solidFill>
                  <a:srgbClr val="0F5494"/>
                </a:solidFill>
              </a:rPr>
              <a:t> a </a:t>
            </a:r>
            <a:r>
              <a:rPr lang="it-IT" sz="1800" b="0" dirty="0" err="1">
                <a:solidFill>
                  <a:srgbClr val="0F5494"/>
                </a:solidFill>
              </a:rPr>
              <a:t>later</a:t>
            </a:r>
            <a:r>
              <a:rPr lang="it-IT" sz="1800" b="0" dirty="0">
                <a:solidFill>
                  <a:srgbClr val="0F5494"/>
                </a:solidFill>
              </a:rPr>
              <a:t> stage)</a:t>
            </a:r>
          </a:p>
          <a:p>
            <a:pPr marL="400050" lvl="1" indent="0" algn="just">
              <a:lnSpc>
                <a:spcPct val="90000"/>
              </a:lnSpc>
              <a:spcAft>
                <a:spcPct val="20000"/>
              </a:spcAft>
              <a:buNone/>
            </a:pPr>
            <a:endParaRPr lang="it-IT" sz="2000" dirty="0" smtClean="0"/>
          </a:p>
          <a:p>
            <a:pPr marL="0" indent="0" algn="just">
              <a:lnSpc>
                <a:spcPct val="90000"/>
              </a:lnSpc>
              <a:spcAft>
                <a:spcPct val="20000"/>
              </a:spcAft>
              <a:buNone/>
            </a:pPr>
            <a:r>
              <a:rPr lang="it-IT" sz="2000" b="0" dirty="0" err="1">
                <a:solidFill>
                  <a:srgbClr val="0F5494"/>
                </a:solidFill>
              </a:rPr>
              <a:t>Main</a:t>
            </a:r>
            <a:r>
              <a:rPr lang="it-IT" sz="2000" b="0" dirty="0">
                <a:solidFill>
                  <a:srgbClr val="0F5494"/>
                </a:solidFill>
              </a:rPr>
              <a:t> </a:t>
            </a:r>
            <a:r>
              <a:rPr lang="it-IT" sz="2000" b="0" dirty="0" err="1" smtClean="0">
                <a:solidFill>
                  <a:srgbClr val="0F5494"/>
                </a:solidFill>
              </a:rPr>
              <a:t>goals</a:t>
            </a:r>
            <a:endParaRPr lang="it-IT" sz="2000" b="0" dirty="0">
              <a:solidFill>
                <a:srgbClr val="0F5494"/>
              </a:solidFill>
            </a:endParaRPr>
          </a:p>
          <a:p>
            <a:pPr marL="285750" indent="-285750" algn="just">
              <a:lnSpc>
                <a:spcPct val="90000"/>
              </a:lnSpc>
              <a:spcAft>
                <a:spcPct val="20000"/>
              </a:spcAft>
            </a:pPr>
            <a:r>
              <a:rPr lang="it-IT" sz="1800" b="0" dirty="0" err="1">
                <a:solidFill>
                  <a:srgbClr val="0F5494"/>
                </a:solidFill>
              </a:rPr>
              <a:t>Define</a:t>
            </a:r>
            <a:r>
              <a:rPr lang="it-IT" sz="1800" b="0" dirty="0">
                <a:solidFill>
                  <a:srgbClr val="0F5494"/>
                </a:solidFill>
              </a:rPr>
              <a:t> and </a:t>
            </a:r>
            <a:r>
              <a:rPr lang="it-IT" sz="1800" b="0" dirty="0" err="1">
                <a:solidFill>
                  <a:srgbClr val="0F5494"/>
                </a:solidFill>
              </a:rPr>
              <a:t>preserve</a:t>
            </a:r>
            <a:r>
              <a:rPr lang="it-IT" sz="1800" b="0" dirty="0">
                <a:solidFill>
                  <a:srgbClr val="0F5494"/>
                </a:solidFill>
              </a:rPr>
              <a:t> </a:t>
            </a:r>
            <a:r>
              <a:rPr lang="it-IT" sz="1800" b="0" dirty="0" err="1">
                <a:solidFill>
                  <a:srgbClr val="0F5494"/>
                </a:solidFill>
              </a:rPr>
              <a:t>validation</a:t>
            </a:r>
            <a:r>
              <a:rPr lang="it-IT" sz="1800" b="0" dirty="0">
                <a:solidFill>
                  <a:srgbClr val="0F5494"/>
                </a:solidFill>
              </a:rPr>
              <a:t> and </a:t>
            </a:r>
            <a:r>
              <a:rPr lang="it-IT" sz="1800" b="0" dirty="0" err="1">
                <a:solidFill>
                  <a:srgbClr val="0F5494"/>
                </a:solidFill>
              </a:rPr>
              <a:t>transformation</a:t>
            </a:r>
            <a:r>
              <a:rPr lang="it-IT" sz="1800" b="0" dirty="0">
                <a:solidFill>
                  <a:srgbClr val="0F5494"/>
                </a:solidFill>
              </a:rPr>
              <a:t> </a:t>
            </a:r>
            <a:r>
              <a:rPr lang="it-IT" sz="1800" b="0" dirty="0" err="1">
                <a:solidFill>
                  <a:srgbClr val="0F5494"/>
                </a:solidFill>
              </a:rPr>
              <a:t>rules</a:t>
            </a:r>
            <a:r>
              <a:rPr lang="it-IT" sz="1800" b="0" dirty="0">
                <a:solidFill>
                  <a:srgbClr val="0F5494"/>
                </a:solidFill>
              </a:rPr>
              <a:t> </a:t>
            </a:r>
          </a:p>
          <a:p>
            <a:pPr marL="285750" indent="-285750" algn="just">
              <a:lnSpc>
                <a:spcPct val="90000"/>
              </a:lnSpc>
              <a:spcAft>
                <a:spcPct val="20000"/>
              </a:spcAft>
            </a:pPr>
            <a:r>
              <a:rPr lang="it-IT" sz="1800" b="0" dirty="0">
                <a:solidFill>
                  <a:srgbClr val="0F5494"/>
                </a:solidFill>
              </a:rPr>
              <a:t>Exchange and share </a:t>
            </a:r>
            <a:r>
              <a:rPr lang="it-IT" sz="1800" b="0" dirty="0" err="1">
                <a:solidFill>
                  <a:srgbClr val="0F5494"/>
                </a:solidFill>
              </a:rPr>
              <a:t>rules</a:t>
            </a:r>
            <a:endParaRPr lang="it-IT" sz="1800" b="0" dirty="0">
              <a:solidFill>
                <a:srgbClr val="0F5494"/>
              </a:solidFill>
            </a:endParaRPr>
          </a:p>
          <a:p>
            <a:pPr marL="285750" indent="-285750" algn="just">
              <a:lnSpc>
                <a:spcPct val="90000"/>
              </a:lnSpc>
              <a:spcAft>
                <a:spcPct val="20000"/>
              </a:spcAft>
            </a:pPr>
            <a:r>
              <a:rPr lang="it-IT" sz="1800" b="0" dirty="0" err="1">
                <a:solidFill>
                  <a:srgbClr val="0F5494"/>
                </a:solidFill>
              </a:rPr>
              <a:t>Apply</a:t>
            </a:r>
            <a:r>
              <a:rPr lang="it-IT" sz="1800" b="0" dirty="0">
                <a:solidFill>
                  <a:srgbClr val="0F5494"/>
                </a:solidFill>
              </a:rPr>
              <a:t> </a:t>
            </a:r>
            <a:r>
              <a:rPr lang="it-IT" sz="1800" b="0" dirty="0" err="1">
                <a:solidFill>
                  <a:srgbClr val="0F5494"/>
                </a:solidFill>
              </a:rPr>
              <a:t>rules</a:t>
            </a:r>
            <a:r>
              <a:rPr lang="it-IT" sz="1800" b="0" dirty="0">
                <a:solidFill>
                  <a:srgbClr val="0F5494"/>
                </a:solidFill>
              </a:rPr>
              <a:t> in </a:t>
            </a:r>
            <a:r>
              <a:rPr lang="it-IT" sz="1800" b="0" dirty="0" err="1">
                <a:solidFill>
                  <a:srgbClr val="0F5494"/>
                </a:solidFill>
              </a:rPr>
              <a:t>industrialized</a:t>
            </a:r>
            <a:r>
              <a:rPr lang="it-IT" sz="1800" b="0" dirty="0">
                <a:solidFill>
                  <a:srgbClr val="0F5494"/>
                </a:solidFill>
              </a:rPr>
              <a:t> </a:t>
            </a:r>
            <a:r>
              <a:rPr lang="it-IT" sz="1800" b="0" dirty="0" err="1">
                <a:solidFill>
                  <a:srgbClr val="0F5494"/>
                </a:solidFill>
              </a:rPr>
              <a:t>processes</a:t>
            </a:r>
            <a:r>
              <a:rPr lang="it-IT" sz="1800" b="0" dirty="0">
                <a:solidFill>
                  <a:srgbClr val="0F5494"/>
                </a:solidFill>
              </a:rPr>
              <a:t> </a:t>
            </a:r>
          </a:p>
          <a:p>
            <a:pPr marL="285750" indent="-285750" algn="just">
              <a:lnSpc>
                <a:spcPct val="90000"/>
              </a:lnSpc>
              <a:spcAft>
                <a:spcPct val="20000"/>
              </a:spcAft>
            </a:pPr>
            <a:r>
              <a:rPr lang="it-IT" sz="1800" b="0" dirty="0" err="1">
                <a:solidFill>
                  <a:srgbClr val="0F5494"/>
                </a:solidFill>
              </a:rPr>
              <a:t>Apply</a:t>
            </a:r>
            <a:r>
              <a:rPr lang="it-IT" sz="1800" b="0" dirty="0">
                <a:solidFill>
                  <a:srgbClr val="0F5494"/>
                </a:solidFill>
              </a:rPr>
              <a:t> to </a:t>
            </a:r>
            <a:r>
              <a:rPr lang="it-IT" sz="1800" b="0" dirty="0" err="1">
                <a:solidFill>
                  <a:srgbClr val="0F5494"/>
                </a:solidFill>
              </a:rPr>
              <a:t>several</a:t>
            </a:r>
            <a:r>
              <a:rPr lang="it-IT" sz="1800" b="0" dirty="0">
                <a:solidFill>
                  <a:srgbClr val="0F5494"/>
                </a:solidFill>
              </a:rPr>
              <a:t> </a:t>
            </a:r>
            <a:r>
              <a:rPr lang="it-IT" sz="1800" b="0" dirty="0" err="1">
                <a:solidFill>
                  <a:srgbClr val="0F5494"/>
                </a:solidFill>
              </a:rPr>
              <a:t>standards</a:t>
            </a:r>
            <a:r>
              <a:rPr lang="it-IT" sz="1800" b="0" dirty="0">
                <a:solidFill>
                  <a:srgbClr val="0F5494"/>
                </a:solidFill>
              </a:rPr>
              <a:t> (e.g. SDMX, DDI, GSIM) </a:t>
            </a:r>
            <a:r>
              <a:rPr lang="it-IT" sz="1800" b="0" dirty="0" err="1">
                <a:solidFill>
                  <a:srgbClr val="0F5494"/>
                </a:solidFill>
              </a:rPr>
              <a:t>thanks</a:t>
            </a:r>
            <a:r>
              <a:rPr lang="it-IT" sz="1800" b="0" dirty="0">
                <a:solidFill>
                  <a:srgbClr val="0F5494"/>
                </a:solidFill>
              </a:rPr>
              <a:t> to a </a:t>
            </a:r>
            <a:r>
              <a:rPr lang="it-IT" sz="1800" b="0" dirty="0" err="1">
                <a:solidFill>
                  <a:srgbClr val="0F5494"/>
                </a:solidFill>
              </a:rPr>
              <a:t>generic</a:t>
            </a:r>
            <a:r>
              <a:rPr lang="it-IT" sz="1800" b="0" dirty="0">
                <a:solidFill>
                  <a:srgbClr val="0F5494"/>
                </a:solidFill>
              </a:rPr>
              <a:t> information model</a:t>
            </a:r>
          </a:p>
        </p:txBody>
      </p:sp>
      <p:sp>
        <p:nvSpPr>
          <p:cNvPr id="8" name="Rectangle 2"/>
          <p:cNvSpPr>
            <a:spLocks noGrp="1" noChangeArrowheads="1"/>
          </p:cNvSpPr>
          <p:nvPr>
            <p:ph type="title" idx="4294967295"/>
          </p:nvPr>
        </p:nvSpPr>
        <p:spPr>
          <a:xfrm>
            <a:off x="521431" y="1362757"/>
            <a:ext cx="8165369" cy="382825"/>
          </a:xfrm>
        </p:spPr>
        <p:txBody>
          <a:bodyPr/>
          <a:lstStyle/>
          <a:p>
            <a:pPr marL="0" indent="0" algn="just" eaLnBrk="1" hangingPunct="1">
              <a:defRPr/>
            </a:pPr>
            <a:r>
              <a:rPr lang="en-GB" altLang="en-US" sz="2400" dirty="0" smtClean="0"/>
              <a:t>VTL</a:t>
            </a:r>
            <a:r>
              <a:rPr lang="en-GB" altLang="en-US" sz="2400" dirty="0"/>
              <a:t>: Validation and Transformation Language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15</a:t>
            </a:fld>
            <a:endParaRPr lang="en-GB" dirty="0"/>
          </a:p>
        </p:txBody>
      </p:sp>
      <p:sp>
        <p:nvSpPr>
          <p:cNvPr id="6" name="Title 1"/>
          <p:cNvSpPr>
            <a:spLocks noGrp="1"/>
          </p:cNvSpPr>
          <p:nvPr>
            <p:ph type="title"/>
          </p:nvPr>
        </p:nvSpPr>
        <p:spPr>
          <a:xfrm>
            <a:off x="457200" y="1268760"/>
            <a:ext cx="8229600" cy="432047"/>
          </a:xfrm>
        </p:spPr>
        <p:txBody>
          <a:bodyPr/>
          <a:lstStyle/>
          <a:p>
            <a:pPr algn="ctr"/>
            <a:r>
              <a:rPr lang="en-GB" dirty="0" smtClean="0"/>
              <a:t>SDMX and DDI</a:t>
            </a:r>
            <a:endParaRPr lang="en-GB" dirty="0"/>
          </a:p>
        </p:txBody>
      </p:sp>
      <p:sp>
        <p:nvSpPr>
          <p:cNvPr id="7" name="Content Placeholder 3"/>
          <p:cNvSpPr>
            <a:spLocks noGrp="1"/>
          </p:cNvSpPr>
          <p:nvPr>
            <p:ph sz="half" idx="4294967295"/>
          </p:nvPr>
        </p:nvSpPr>
        <p:spPr>
          <a:xfrm>
            <a:off x="457200" y="1844824"/>
            <a:ext cx="3826768" cy="4281339"/>
          </a:xfrm>
          <a:prstGeom prst="rect">
            <a:avLst/>
          </a:prstGeom>
        </p:spPr>
        <p:txBody>
          <a:bodyPr/>
          <a:lstStyle/>
          <a:p>
            <a:pPr marL="269875" indent="-269875" eaLnBrk="1" fontAlgn="auto" hangingPunct="1">
              <a:spcAft>
                <a:spcPts val="0"/>
              </a:spcAft>
              <a:buFont typeface="Wingdings" panose="05000000000000000000" pitchFamily="2" charset="2"/>
              <a:buChar char="v"/>
              <a:defRPr/>
            </a:pPr>
            <a:r>
              <a:rPr lang="en-US" sz="1600" u="sng" dirty="0"/>
              <a:t>DDI Lifecycle</a:t>
            </a:r>
            <a:r>
              <a:rPr lang="en-US" sz="1600" dirty="0"/>
              <a:t> can provide a very detailed set of metadata, covering:</a:t>
            </a:r>
          </a:p>
          <a:p>
            <a:pPr marL="269875" lvl="1" indent="-269875" eaLnBrk="1" fontAlgn="auto" hangingPunct="1">
              <a:spcAft>
                <a:spcPts val="0"/>
              </a:spcAft>
              <a:buClr>
                <a:srgbClr val="133176"/>
              </a:buClr>
              <a:defRPr/>
            </a:pPr>
            <a:r>
              <a:rPr lang="en-US" sz="1600" b="0" dirty="0" smtClean="0"/>
              <a:t>Surveys </a:t>
            </a:r>
            <a:r>
              <a:rPr lang="en-US" sz="1600" b="0" dirty="0"/>
              <a:t>and processing of microdata</a:t>
            </a:r>
          </a:p>
          <a:p>
            <a:pPr marL="269875" lvl="1" indent="-269875" eaLnBrk="1" fontAlgn="auto" hangingPunct="1">
              <a:spcAft>
                <a:spcPts val="0"/>
              </a:spcAft>
              <a:buClr>
                <a:srgbClr val="133176"/>
              </a:buClr>
              <a:defRPr/>
            </a:pPr>
            <a:r>
              <a:rPr lang="en-US" sz="1600" b="0" dirty="0" smtClean="0"/>
              <a:t>Structure </a:t>
            </a:r>
            <a:r>
              <a:rPr lang="en-US" sz="1600" b="0" dirty="0"/>
              <a:t>of data files, including hierarchical files and </a:t>
            </a:r>
            <a:r>
              <a:rPr lang="en-US" sz="1600" b="0" dirty="0" smtClean="0"/>
              <a:t>complex </a:t>
            </a:r>
            <a:r>
              <a:rPr lang="en-US" sz="1600" b="0" dirty="0"/>
              <a:t>relationships</a:t>
            </a:r>
          </a:p>
          <a:p>
            <a:pPr marL="269875" lvl="1" indent="-269875" eaLnBrk="1" fontAlgn="auto" hangingPunct="1">
              <a:spcAft>
                <a:spcPts val="0"/>
              </a:spcAft>
              <a:buClr>
                <a:srgbClr val="133176"/>
              </a:buClr>
              <a:defRPr/>
            </a:pPr>
            <a:r>
              <a:rPr lang="en-US" sz="1600" b="0" dirty="0" smtClean="0"/>
              <a:t>Archiving </a:t>
            </a:r>
            <a:r>
              <a:rPr lang="en-US" sz="1600" b="0" dirty="0"/>
              <a:t>of data files and their metadata</a:t>
            </a:r>
          </a:p>
          <a:p>
            <a:pPr marL="269875" lvl="1" indent="-269875" eaLnBrk="1" fontAlgn="auto" hangingPunct="1">
              <a:spcAft>
                <a:spcPts val="0"/>
              </a:spcAft>
              <a:buClr>
                <a:srgbClr val="133176"/>
              </a:buClr>
              <a:defRPr/>
            </a:pPr>
            <a:r>
              <a:rPr lang="en-US" sz="1600" b="0" dirty="0" smtClean="0"/>
              <a:t>Tabulation </a:t>
            </a:r>
            <a:r>
              <a:rPr lang="en-US" sz="1600" b="0" dirty="0"/>
              <a:t>and processing of data into </a:t>
            </a:r>
            <a:r>
              <a:rPr lang="en-US" sz="1600" b="0" dirty="0" smtClean="0"/>
              <a:t>tables</a:t>
            </a:r>
            <a:endParaRPr lang="en-US" sz="1600" b="0" dirty="0"/>
          </a:p>
          <a:p>
            <a:pPr marL="269875" lvl="1" indent="-269875" eaLnBrk="1" fontAlgn="auto" hangingPunct="1">
              <a:spcAft>
                <a:spcPts val="0"/>
              </a:spcAft>
              <a:buClr>
                <a:srgbClr val="133176"/>
              </a:buClr>
              <a:defRPr/>
            </a:pPr>
            <a:r>
              <a:rPr lang="en-US" sz="1600" b="0" dirty="0" smtClean="0"/>
              <a:t>Link </a:t>
            </a:r>
            <a:r>
              <a:rPr lang="en-US" sz="1600" b="0" dirty="0"/>
              <a:t>between </a:t>
            </a:r>
            <a:r>
              <a:rPr lang="en-US" sz="1600" b="0" dirty="0" smtClean="0"/>
              <a:t>microdata </a:t>
            </a:r>
            <a:r>
              <a:rPr lang="en-US" sz="1600" b="0" dirty="0"/>
              <a:t>variables and </a:t>
            </a:r>
            <a:r>
              <a:rPr lang="en-US" sz="1600" b="0" dirty="0" smtClean="0"/>
              <a:t>resulting </a:t>
            </a:r>
            <a:r>
              <a:rPr lang="en-US" sz="1600" b="0" dirty="0"/>
              <a:t>aggregates </a:t>
            </a:r>
          </a:p>
        </p:txBody>
      </p:sp>
      <p:sp>
        <p:nvSpPr>
          <p:cNvPr id="8" name="Content Placeholder 5"/>
          <p:cNvSpPr>
            <a:spLocks noGrp="1"/>
          </p:cNvSpPr>
          <p:nvPr>
            <p:ph sz="quarter" idx="4294967295"/>
          </p:nvPr>
        </p:nvSpPr>
        <p:spPr>
          <a:xfrm>
            <a:off x="4645025" y="1844824"/>
            <a:ext cx="4041775" cy="4281339"/>
          </a:xfrm>
          <a:prstGeom prst="rect">
            <a:avLst/>
          </a:prstGeom>
        </p:spPr>
        <p:txBody>
          <a:bodyPr/>
          <a:lstStyle/>
          <a:p>
            <a:pPr eaLnBrk="1" fontAlgn="auto" hangingPunct="1">
              <a:spcAft>
                <a:spcPts val="0"/>
              </a:spcAft>
              <a:defRPr/>
            </a:pPr>
            <a:r>
              <a:rPr lang="en-US" sz="1600" u="sng" dirty="0" smtClean="0"/>
              <a:t>SDMX</a:t>
            </a:r>
            <a:r>
              <a:rPr lang="en-US" sz="1600" dirty="0" smtClean="0"/>
              <a:t> can provide:</a:t>
            </a:r>
          </a:p>
          <a:p>
            <a:pPr eaLnBrk="1" fontAlgn="auto" hangingPunct="1">
              <a:spcAft>
                <a:spcPts val="0"/>
              </a:spcAft>
              <a:buClr>
                <a:srgbClr val="133176"/>
              </a:buClr>
              <a:defRPr/>
            </a:pPr>
            <a:r>
              <a:rPr lang="en-US" sz="1600" dirty="0" smtClean="0"/>
              <a:t>Metadata describing the </a:t>
            </a:r>
            <a:r>
              <a:rPr lang="en-US" sz="1600" dirty="0"/>
              <a:t>structure of </a:t>
            </a:r>
            <a:r>
              <a:rPr lang="en-US" sz="1600" dirty="0" smtClean="0"/>
              <a:t>dimensional data</a:t>
            </a:r>
            <a:endParaRPr lang="en-US" sz="1600" dirty="0"/>
          </a:p>
          <a:p>
            <a:pPr eaLnBrk="1" fontAlgn="auto" hangingPunct="1">
              <a:spcAft>
                <a:spcPts val="0"/>
              </a:spcAft>
              <a:buClr>
                <a:srgbClr val="133176"/>
              </a:buClr>
              <a:defRPr/>
            </a:pPr>
            <a:r>
              <a:rPr lang="en-US" sz="1600" dirty="0" smtClean="0"/>
              <a:t>Stand-alone </a:t>
            </a:r>
            <a:r>
              <a:rPr lang="en-US" sz="1600" dirty="0"/>
              <a:t>metadata sets (“reference metadata”)</a:t>
            </a:r>
          </a:p>
          <a:p>
            <a:pPr eaLnBrk="1" fontAlgn="auto" hangingPunct="1">
              <a:spcAft>
                <a:spcPts val="0"/>
              </a:spcAft>
              <a:buClr>
                <a:srgbClr val="133176"/>
              </a:buClr>
              <a:defRPr/>
            </a:pPr>
            <a:r>
              <a:rPr lang="en-US" sz="1600" dirty="0" smtClean="0"/>
              <a:t>Formats </a:t>
            </a:r>
            <a:r>
              <a:rPr lang="en-US" sz="1600" dirty="0"/>
              <a:t>for dimensional data</a:t>
            </a:r>
          </a:p>
          <a:p>
            <a:pPr eaLnBrk="1" fontAlgn="auto" hangingPunct="1">
              <a:spcAft>
                <a:spcPts val="0"/>
              </a:spcAft>
              <a:buClr>
                <a:srgbClr val="133176"/>
              </a:buClr>
              <a:defRPr/>
            </a:pPr>
            <a:r>
              <a:rPr lang="en-US" sz="1600" dirty="0" smtClean="0"/>
              <a:t>A model </a:t>
            </a:r>
            <a:r>
              <a:rPr lang="en-US" sz="1600" dirty="0"/>
              <a:t>of data reporting and dissemination</a:t>
            </a:r>
          </a:p>
          <a:p>
            <a:pPr eaLnBrk="1" fontAlgn="auto" hangingPunct="1">
              <a:spcAft>
                <a:spcPts val="0"/>
              </a:spcAft>
              <a:buClr>
                <a:srgbClr val="133176"/>
              </a:buClr>
              <a:defRPr/>
            </a:pPr>
            <a:r>
              <a:rPr lang="en-US" sz="1600" dirty="0" smtClean="0"/>
              <a:t>Standard </a:t>
            </a:r>
            <a:r>
              <a:rPr lang="en-US" sz="1600" dirty="0"/>
              <a:t>registry interfaces, providing a catalogue of resources</a:t>
            </a:r>
          </a:p>
          <a:p>
            <a:pPr eaLnBrk="1" fontAlgn="auto" hangingPunct="1">
              <a:spcAft>
                <a:spcPts val="0"/>
              </a:spcAft>
              <a:buClr>
                <a:srgbClr val="133176"/>
              </a:buClr>
              <a:defRPr/>
            </a:pPr>
            <a:r>
              <a:rPr lang="en-US" sz="1600" dirty="0" smtClean="0"/>
              <a:t>Guidelines </a:t>
            </a:r>
            <a:r>
              <a:rPr lang="en-US" sz="1600" dirty="0"/>
              <a:t>for deploying standard web </a:t>
            </a:r>
            <a:r>
              <a:rPr lang="en-US" sz="1600" dirty="0" smtClean="0"/>
              <a:t>services</a:t>
            </a:r>
            <a:endParaRPr lang="en-US" sz="1600" dirty="0"/>
          </a:p>
          <a:p>
            <a:pPr eaLnBrk="1" fontAlgn="auto" hangingPunct="1">
              <a:spcAft>
                <a:spcPts val="0"/>
              </a:spcAft>
              <a:buClr>
                <a:srgbClr val="133176"/>
              </a:buClr>
              <a:defRPr/>
            </a:pPr>
            <a:r>
              <a:rPr lang="en-US" sz="1600" dirty="0" smtClean="0"/>
              <a:t>A </a:t>
            </a:r>
            <a:r>
              <a:rPr lang="en-US" sz="1600" dirty="0"/>
              <a:t>way of describing statistical </a:t>
            </a:r>
            <a:r>
              <a:rPr lang="en-US" sz="1600" dirty="0" smtClean="0"/>
              <a:t>processes</a:t>
            </a:r>
            <a:endParaRPr lang="en-US" sz="1600" dirty="0"/>
          </a:p>
        </p:txBody>
      </p:sp>
      <p:sp>
        <p:nvSpPr>
          <p:cNvPr id="9" name="TextBox 8"/>
          <p:cNvSpPr txBox="1"/>
          <p:nvPr/>
        </p:nvSpPr>
        <p:spPr>
          <a:xfrm>
            <a:off x="323528" y="476672"/>
            <a:ext cx="2808312" cy="461665"/>
          </a:xfrm>
          <a:prstGeom prst="rect">
            <a:avLst/>
          </a:prstGeom>
          <a:noFill/>
        </p:spPr>
        <p:txBody>
          <a:bodyPr wrap="square" rtlCol="0">
            <a:spAutoFit/>
          </a:bodyPr>
          <a:lstStyle/>
          <a:p>
            <a:r>
              <a:rPr lang="en-GB" sz="2400" b="0" dirty="0" smtClean="0">
                <a:solidFill>
                  <a:schemeClr val="bg1"/>
                </a:solidFill>
              </a:rPr>
              <a:t>Building bridges</a:t>
            </a:r>
          </a:p>
        </p:txBody>
      </p:sp>
    </p:spTree>
    <p:extLst>
      <p:ext uri="{BB962C8B-B14F-4D97-AF65-F5344CB8AC3E}">
        <p14:creationId xmlns:p14="http://schemas.microsoft.com/office/powerpoint/2010/main" val="40458857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539552" y="1268760"/>
            <a:ext cx="8147248" cy="533400"/>
          </a:xfrm>
        </p:spPr>
        <p:txBody>
          <a:bodyPr/>
          <a:lstStyle/>
          <a:p>
            <a:pPr algn="ctr" eaLnBrk="1" hangingPunct="1"/>
            <a:r>
              <a:rPr lang="en-US" sz="2400" dirty="0" smtClean="0">
                <a:solidFill>
                  <a:srgbClr val="0F5494"/>
                </a:solidFill>
              </a:rPr>
              <a:t>SDMX and DDI: similarities and differences</a:t>
            </a:r>
            <a:endParaRPr lang="en-US" sz="2400" dirty="0">
              <a:solidFill>
                <a:srgbClr val="0F5494"/>
              </a:solidFill>
            </a:endParaRPr>
          </a:p>
        </p:txBody>
      </p:sp>
      <p:sp>
        <p:nvSpPr>
          <p:cNvPr id="7" name="Content Placeholder 2"/>
          <p:cNvSpPr>
            <a:spLocks noGrp="1"/>
          </p:cNvSpPr>
          <p:nvPr>
            <p:ph idx="1"/>
          </p:nvPr>
        </p:nvSpPr>
        <p:spPr>
          <a:xfrm>
            <a:off x="457200" y="1916832"/>
            <a:ext cx="8229600" cy="4437931"/>
          </a:xfrm>
        </p:spPr>
        <p:txBody>
          <a:bodyPr rtlCol="0">
            <a:normAutofit/>
          </a:bodyPr>
          <a:lstStyle/>
          <a:p>
            <a:pPr fontAlgn="auto">
              <a:spcBef>
                <a:spcPts val="0"/>
              </a:spcBef>
              <a:spcAft>
                <a:spcPts val="1200"/>
              </a:spcAft>
              <a:defRPr/>
            </a:pPr>
            <a:r>
              <a:rPr lang="en-US" sz="2000" dirty="0" smtClean="0"/>
              <a:t>Both </a:t>
            </a:r>
            <a:r>
              <a:rPr lang="en-US" sz="2000" dirty="0"/>
              <a:t>standards use a similar model for identifiable, </a:t>
            </a:r>
            <a:r>
              <a:rPr lang="en-US" sz="2000" dirty="0" err="1" smtClean="0"/>
              <a:t>versionable</a:t>
            </a:r>
            <a:r>
              <a:rPr lang="en-US" sz="2000" dirty="0" smtClean="0"/>
              <a:t> </a:t>
            </a:r>
            <a:r>
              <a:rPr lang="en-US" sz="2000" dirty="0"/>
              <a:t>and maintainable </a:t>
            </a:r>
            <a:r>
              <a:rPr lang="en-US" sz="2000" dirty="0" smtClean="0"/>
              <a:t>artefacts</a:t>
            </a:r>
            <a:endParaRPr lang="en-US" sz="2000" dirty="0"/>
          </a:p>
          <a:p>
            <a:pPr fontAlgn="auto">
              <a:spcBef>
                <a:spcPts val="0"/>
              </a:spcBef>
              <a:spcAft>
                <a:spcPts val="1200"/>
              </a:spcAft>
              <a:defRPr/>
            </a:pPr>
            <a:r>
              <a:rPr lang="en-US" sz="2000" dirty="0" smtClean="0"/>
              <a:t>Both </a:t>
            </a:r>
            <a:r>
              <a:rPr lang="en-US" sz="2000" dirty="0"/>
              <a:t>standards use “schemes</a:t>
            </a:r>
            <a:r>
              <a:rPr lang="en-US" sz="2000" dirty="0" smtClean="0"/>
              <a:t>”, </a:t>
            </a:r>
            <a:r>
              <a:rPr lang="en-US" sz="2000" dirty="0"/>
              <a:t>as packages for lists of </a:t>
            </a:r>
            <a:r>
              <a:rPr lang="en-US" sz="2000" dirty="0" smtClean="0"/>
              <a:t>items, and XML “schemas”</a:t>
            </a:r>
            <a:endParaRPr lang="en-US" sz="2000" dirty="0"/>
          </a:p>
          <a:p>
            <a:pPr fontAlgn="auto">
              <a:spcBef>
                <a:spcPts val="0"/>
              </a:spcBef>
              <a:spcAft>
                <a:spcPts val="1200"/>
              </a:spcAft>
              <a:defRPr/>
            </a:pPr>
            <a:r>
              <a:rPr lang="en-US" sz="2000" dirty="0"/>
              <a:t>Both standards are designed to support </a:t>
            </a:r>
            <a:r>
              <a:rPr lang="en-US" sz="2000" dirty="0" smtClean="0"/>
              <a:t>reuse</a:t>
            </a:r>
          </a:p>
          <a:p>
            <a:pPr fontAlgn="auto">
              <a:spcBef>
                <a:spcPts val="0"/>
              </a:spcBef>
              <a:spcAft>
                <a:spcPts val="1200"/>
              </a:spcAft>
              <a:defRPr/>
            </a:pPr>
            <a:r>
              <a:rPr lang="en-GB" sz="2000" dirty="0"/>
              <a:t>DDI has much more detailed metadata at the level of the </a:t>
            </a:r>
            <a:r>
              <a:rPr lang="en-GB" sz="2000" dirty="0" smtClean="0"/>
              <a:t>study domain, and provides </a:t>
            </a:r>
            <a:r>
              <a:rPr lang="en-GB" sz="2000" dirty="0"/>
              <a:t>more complete descriptions of the processing of data</a:t>
            </a:r>
          </a:p>
          <a:p>
            <a:pPr fontAlgn="auto">
              <a:spcBef>
                <a:spcPts val="0"/>
              </a:spcBef>
              <a:spcAft>
                <a:spcPts val="1200"/>
              </a:spcAft>
              <a:defRPr/>
            </a:pPr>
            <a:r>
              <a:rPr lang="en-GB" sz="2000" dirty="0"/>
              <a:t>SDMX provides more architectural </a:t>
            </a:r>
            <a:r>
              <a:rPr lang="en-GB" sz="2000" dirty="0" smtClean="0"/>
              <a:t>components </a:t>
            </a:r>
            <a:r>
              <a:rPr lang="en-GB" sz="2000" dirty="0"/>
              <a:t>to support </a:t>
            </a:r>
            <a:r>
              <a:rPr lang="en-GB" sz="2000" dirty="0" smtClean="0"/>
              <a:t>registration, reporting/collecting </a:t>
            </a:r>
            <a:r>
              <a:rPr lang="en-GB" sz="2000" dirty="0"/>
              <a:t>and </a:t>
            </a:r>
            <a:r>
              <a:rPr lang="en-GB" sz="2000" dirty="0" smtClean="0"/>
              <a:t>exchange, and has a solid information model</a:t>
            </a:r>
            <a:endParaRPr lang="en-GB" sz="2000" dirty="0"/>
          </a:p>
          <a:p>
            <a:pPr fontAlgn="auto">
              <a:spcAft>
                <a:spcPts val="0"/>
              </a:spcAft>
              <a:defRPr/>
            </a:pPr>
            <a:endParaRPr lang="en-US" sz="2000" dirty="0"/>
          </a:p>
        </p:txBody>
      </p:sp>
      <p:sp>
        <p:nvSpPr>
          <p:cNvPr id="5" name="TextBox 11"/>
          <p:cNvSpPr txBox="1">
            <a:spLocks noChangeArrowheads="1"/>
          </p:cNvSpPr>
          <p:nvPr/>
        </p:nvSpPr>
        <p:spPr>
          <a:xfrm>
            <a:off x="8748713" y="6453188"/>
            <a:ext cx="395287" cy="30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a:lstStyle>
          <a:p>
            <a:pPr>
              <a:defRPr/>
            </a:pPr>
            <a:fld id="{ACE6BC9B-0B5C-427F-997E-13B376A6E87D}" type="slidenum">
              <a:rPr lang="en-GB" sz="1000" b="0" smtClean="0">
                <a:solidFill>
                  <a:srgbClr val="0F5494"/>
                </a:solidFill>
                <a:latin typeface="+mn-lt"/>
                <a:cs typeface="+mn-cs"/>
              </a:rPr>
              <a:pPr>
                <a:defRPr/>
              </a:pPr>
              <a:t>16</a:t>
            </a:fld>
            <a:endParaRPr lang="en-GB" sz="1000" b="0" dirty="0">
              <a:solidFill>
                <a:srgbClr val="0F5494"/>
              </a:solidFill>
              <a:latin typeface="+mn-lt"/>
              <a:cs typeface="+mn-cs"/>
            </a:endParaRPr>
          </a:p>
        </p:txBody>
      </p:sp>
    </p:spTree>
    <p:extLst>
      <p:ext uri="{BB962C8B-B14F-4D97-AF65-F5344CB8AC3E}">
        <p14:creationId xmlns:p14="http://schemas.microsoft.com/office/powerpoint/2010/main" val="19619798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1"/>
          <p:cNvPicPr preferRelativeResize="0">
            <a:picLocks noChangeAspect="1"/>
          </p:cNvPicPr>
          <p:nvPr/>
        </p:nvPicPr>
        <p:blipFill>
          <a:blip r:embed="rId3"/>
          <a:stretch>
            <a:fillRect/>
          </a:stretch>
        </p:blipFill>
        <p:spPr>
          <a:xfrm>
            <a:off x="1179537" y="908720"/>
            <a:ext cx="6501797" cy="3726648"/>
          </a:xfrm>
          <a:prstGeom prst="rect">
            <a:avLst/>
          </a:prstGeom>
        </p:spPr>
      </p:pic>
      <p:sp>
        <p:nvSpPr>
          <p:cNvPr id="3" name="TextBox 8"/>
          <p:cNvSpPr txBox="1">
            <a:spLocks noChangeArrowheads="1"/>
          </p:cNvSpPr>
          <p:nvPr/>
        </p:nvSpPr>
        <p:spPr>
          <a:xfrm>
            <a:off x="8748713" y="6453188"/>
            <a:ext cx="395287" cy="30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a:lstStyle>
          <a:p>
            <a:pPr>
              <a:defRPr/>
            </a:pPr>
            <a:fld id="{56EC9DDA-2D31-4C36-9533-47F3BFABEE9E}" type="slidenum">
              <a:rPr lang="en-GB" sz="1000" b="0" smtClean="0">
                <a:solidFill>
                  <a:srgbClr val="0F5494"/>
                </a:solidFill>
                <a:latin typeface="+mn-lt"/>
                <a:cs typeface="+mn-cs"/>
              </a:rPr>
              <a:pPr>
                <a:defRPr/>
              </a:pPr>
              <a:t>17</a:t>
            </a:fld>
            <a:endParaRPr lang="en-GB" sz="1000" b="0" dirty="0">
              <a:solidFill>
                <a:srgbClr val="0F5494"/>
              </a:solidFill>
              <a:latin typeface="+mn-lt"/>
              <a:cs typeface="+mn-cs"/>
            </a:endParaRPr>
          </a:p>
        </p:txBody>
      </p:sp>
    </p:spTree>
    <p:extLst>
      <p:ext uri="{BB962C8B-B14F-4D97-AF65-F5344CB8AC3E}">
        <p14:creationId xmlns:p14="http://schemas.microsoft.com/office/powerpoint/2010/main" val="38673422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 name="Picture 6"/>
          <p:cNvPicPr/>
          <p:nvPr/>
        </p:nvPicPr>
        <p:blipFill>
          <a:blip r:embed="rId3"/>
          <a:stretch>
            <a:fillRect/>
          </a:stretch>
        </p:blipFill>
        <p:spPr>
          <a:xfrm>
            <a:off x="3204000" y="44640"/>
            <a:ext cx="5760360" cy="5892120"/>
          </a:xfrm>
          <a:prstGeom prst="rect">
            <a:avLst/>
          </a:prstGeom>
        </p:spPr>
      </p:pic>
      <p:sp>
        <p:nvSpPr>
          <p:cNvPr id="203" name="CustomShape 1"/>
          <p:cNvSpPr/>
          <p:nvPr/>
        </p:nvSpPr>
        <p:spPr>
          <a:xfrm>
            <a:off x="2988000" y="4293000"/>
            <a:ext cx="2664000" cy="364680"/>
          </a:xfrm>
          <a:prstGeom prst="rect">
            <a:avLst/>
          </a:prstGeom>
        </p:spPr>
        <p:txBody>
          <a:bodyPr lIns="90000" tIns="45000" rIns="90000" bIns="45000"/>
          <a:lstStyle/>
          <a:p>
            <a:pPr fontAlgn="auto">
              <a:spcBef>
                <a:spcPts val="0"/>
              </a:spcBef>
              <a:spcAft>
                <a:spcPts val="0"/>
              </a:spcAft>
            </a:pPr>
            <a:r>
              <a:rPr lang="en-AU" sz="1800" b="0" dirty="0">
                <a:solidFill>
                  <a:srgbClr val="000000"/>
                </a:solidFill>
                <a:latin typeface="Calibri"/>
              </a:rPr>
              <a:t>Other relevant standards</a:t>
            </a:r>
            <a:endParaRPr sz="1800" b="0" dirty="0">
              <a:solidFill>
                <a:prstClr val="black"/>
              </a:solidFill>
              <a:latin typeface="Arial"/>
            </a:endParaRPr>
          </a:p>
        </p:txBody>
      </p:sp>
      <p:sp>
        <p:nvSpPr>
          <p:cNvPr id="204" name="CustomShape 2"/>
          <p:cNvSpPr/>
          <p:nvPr/>
        </p:nvSpPr>
        <p:spPr>
          <a:xfrm>
            <a:off x="6156000" y="5085360"/>
            <a:ext cx="2232000" cy="364680"/>
          </a:xfrm>
          <a:prstGeom prst="rect">
            <a:avLst/>
          </a:prstGeom>
        </p:spPr>
        <p:txBody>
          <a:bodyPr lIns="90000" tIns="45000" rIns="90000" bIns="45000"/>
          <a:lstStyle/>
          <a:p>
            <a:pPr fontAlgn="auto">
              <a:spcBef>
                <a:spcPts val="0"/>
              </a:spcBef>
              <a:spcAft>
                <a:spcPts val="0"/>
              </a:spcAft>
            </a:pPr>
            <a:r>
              <a:rPr lang="en-AU" sz="1800" b="0">
                <a:solidFill>
                  <a:srgbClr val="000000"/>
                </a:solidFill>
                <a:latin typeface="Calibri"/>
              </a:rPr>
              <a:t>Geospatial standards</a:t>
            </a:r>
            <a:endParaRPr sz="1800" b="0">
              <a:solidFill>
                <a:prstClr val="black"/>
              </a:solidFill>
              <a:latin typeface="Arial"/>
            </a:endParaRPr>
          </a:p>
        </p:txBody>
      </p:sp>
      <p:sp>
        <p:nvSpPr>
          <p:cNvPr id="205" name="CustomShape 3"/>
          <p:cNvSpPr/>
          <p:nvPr/>
        </p:nvSpPr>
        <p:spPr>
          <a:xfrm>
            <a:off x="4771080" y="3022920"/>
            <a:ext cx="664560" cy="364680"/>
          </a:xfrm>
          <a:prstGeom prst="rect">
            <a:avLst/>
          </a:prstGeom>
        </p:spPr>
        <p:txBody>
          <a:bodyPr lIns="90000" tIns="45000" rIns="90000" bIns="45000"/>
          <a:lstStyle/>
          <a:p>
            <a:pPr fontAlgn="auto">
              <a:spcBef>
                <a:spcPts val="0"/>
              </a:spcBef>
              <a:spcAft>
                <a:spcPts val="0"/>
              </a:spcAft>
            </a:pPr>
            <a:r>
              <a:rPr lang="en-AU" sz="1800" b="0">
                <a:solidFill>
                  <a:srgbClr val="000000"/>
                </a:solidFill>
                <a:latin typeface="Calibri"/>
              </a:rPr>
              <a:t>DDI</a:t>
            </a:r>
            <a:endParaRPr sz="1800" b="0">
              <a:solidFill>
                <a:prstClr val="black"/>
              </a:solidFill>
              <a:latin typeface="Arial"/>
            </a:endParaRPr>
          </a:p>
        </p:txBody>
      </p:sp>
      <p:sp>
        <p:nvSpPr>
          <p:cNvPr id="206" name="CustomShape 4"/>
          <p:cNvSpPr/>
          <p:nvPr/>
        </p:nvSpPr>
        <p:spPr>
          <a:xfrm>
            <a:off x="6660360" y="3645000"/>
            <a:ext cx="1872000" cy="364680"/>
          </a:xfrm>
          <a:prstGeom prst="rect">
            <a:avLst/>
          </a:prstGeom>
        </p:spPr>
        <p:txBody>
          <a:bodyPr lIns="90000" tIns="45000" rIns="90000" bIns="45000"/>
          <a:lstStyle/>
          <a:p>
            <a:pPr fontAlgn="auto">
              <a:spcBef>
                <a:spcPts val="0"/>
              </a:spcBef>
              <a:spcAft>
                <a:spcPts val="0"/>
              </a:spcAft>
            </a:pPr>
            <a:r>
              <a:rPr lang="en-AU" sz="1800" b="0">
                <a:solidFill>
                  <a:srgbClr val="000000"/>
                </a:solidFill>
                <a:latin typeface="Calibri"/>
              </a:rPr>
              <a:t>SDMX</a:t>
            </a:r>
            <a:endParaRPr sz="1800" b="0">
              <a:solidFill>
                <a:prstClr val="black"/>
              </a:solidFill>
              <a:latin typeface="Arial"/>
            </a:endParaRPr>
          </a:p>
        </p:txBody>
      </p:sp>
      <p:sp>
        <p:nvSpPr>
          <p:cNvPr id="207" name="CustomShape 5"/>
          <p:cNvSpPr/>
          <p:nvPr/>
        </p:nvSpPr>
        <p:spPr>
          <a:xfrm>
            <a:off x="4572000" y="764640"/>
            <a:ext cx="3816000" cy="1431000"/>
          </a:xfrm>
          <a:prstGeom prst="rect">
            <a:avLst/>
          </a:prstGeom>
        </p:spPr>
        <p:txBody>
          <a:bodyPr lIns="90000" tIns="45000" rIns="90000" bIns="45000"/>
          <a:lstStyle/>
          <a:p>
            <a:pPr fontAlgn="auto">
              <a:spcBef>
                <a:spcPts val="0"/>
              </a:spcBef>
              <a:spcAft>
                <a:spcPts val="0"/>
              </a:spcAft>
            </a:pPr>
            <a:r>
              <a:rPr lang="en-AU" sz="8800" b="0">
                <a:solidFill>
                  <a:srgbClr val="FFFFFF"/>
                </a:solidFill>
                <a:latin typeface="Calibri"/>
              </a:rPr>
              <a:t>GSIM</a:t>
            </a:r>
            <a:endParaRPr sz="1800" b="0">
              <a:solidFill>
                <a:prstClr val="black"/>
              </a:solidFill>
              <a:latin typeface="Arial"/>
            </a:endParaRPr>
          </a:p>
        </p:txBody>
      </p:sp>
      <p:sp>
        <p:nvSpPr>
          <p:cNvPr id="208" name="CustomShape 6"/>
          <p:cNvSpPr/>
          <p:nvPr/>
        </p:nvSpPr>
        <p:spPr>
          <a:xfrm>
            <a:off x="2404800" y="597600"/>
            <a:ext cx="863640" cy="1583640"/>
          </a:xfrm>
          <a:prstGeom prst="leftBrace">
            <a:avLst>
              <a:gd name="adj1" fmla="val 8333"/>
              <a:gd name="adj2" fmla="val 50000"/>
            </a:avLst>
          </a:prstGeom>
          <a:ln w="9360">
            <a:solidFill>
              <a:srgbClr val="000000"/>
            </a:solidFill>
            <a:round/>
          </a:ln>
        </p:spPr>
      </p:sp>
      <p:sp>
        <p:nvSpPr>
          <p:cNvPr id="209" name="CustomShape 7"/>
          <p:cNvSpPr/>
          <p:nvPr/>
        </p:nvSpPr>
        <p:spPr>
          <a:xfrm>
            <a:off x="2339640" y="2637000"/>
            <a:ext cx="936000" cy="2817360"/>
          </a:xfrm>
          <a:prstGeom prst="leftBrace">
            <a:avLst>
              <a:gd name="adj1" fmla="val 8333"/>
              <a:gd name="adj2" fmla="val 50000"/>
            </a:avLst>
          </a:prstGeom>
          <a:ln w="9360">
            <a:solidFill>
              <a:srgbClr val="000000"/>
            </a:solidFill>
            <a:round/>
          </a:ln>
        </p:spPr>
      </p:sp>
      <p:sp>
        <p:nvSpPr>
          <p:cNvPr id="210" name="CustomShape 8"/>
          <p:cNvSpPr/>
          <p:nvPr/>
        </p:nvSpPr>
        <p:spPr>
          <a:xfrm>
            <a:off x="251640" y="887760"/>
            <a:ext cx="2296800" cy="943560"/>
          </a:xfrm>
          <a:prstGeom prst="rect">
            <a:avLst/>
          </a:prstGeom>
        </p:spPr>
        <p:txBody>
          <a:bodyPr lIns="90000" tIns="45000" rIns="90000" bIns="45000"/>
          <a:lstStyle/>
          <a:p>
            <a:pPr algn="ctr" fontAlgn="auto">
              <a:spcBef>
                <a:spcPts val="0"/>
              </a:spcBef>
              <a:spcAft>
                <a:spcPts val="0"/>
              </a:spcAft>
            </a:pPr>
            <a:r>
              <a:rPr lang="en-AU" sz="2800" b="0">
                <a:solidFill>
                  <a:srgbClr val="000000"/>
                </a:solidFill>
                <a:latin typeface="Calibri"/>
              </a:rPr>
              <a:t>Conceptual model</a:t>
            </a:r>
            <a:endParaRPr sz="1800" b="0">
              <a:solidFill>
                <a:prstClr val="black"/>
              </a:solidFill>
              <a:latin typeface="Arial"/>
            </a:endParaRPr>
          </a:p>
        </p:txBody>
      </p:sp>
      <p:sp>
        <p:nvSpPr>
          <p:cNvPr id="211" name="CustomShape 9"/>
          <p:cNvSpPr/>
          <p:nvPr/>
        </p:nvSpPr>
        <p:spPr>
          <a:xfrm>
            <a:off x="107640" y="3483000"/>
            <a:ext cx="2836440" cy="943560"/>
          </a:xfrm>
          <a:prstGeom prst="rect">
            <a:avLst/>
          </a:prstGeom>
        </p:spPr>
        <p:txBody>
          <a:bodyPr lIns="90000" tIns="45000" rIns="90000" bIns="45000"/>
          <a:lstStyle/>
          <a:p>
            <a:pPr fontAlgn="auto">
              <a:spcBef>
                <a:spcPts val="0"/>
              </a:spcBef>
              <a:spcAft>
                <a:spcPts val="0"/>
              </a:spcAft>
            </a:pPr>
            <a:r>
              <a:rPr lang="en-AU" sz="2800" b="0">
                <a:solidFill>
                  <a:srgbClr val="000000"/>
                </a:solidFill>
                <a:latin typeface="Calibri"/>
              </a:rPr>
              <a:t>Implementation</a:t>
            </a:r>
            <a:endParaRPr sz="1800" b="0">
              <a:solidFill>
                <a:prstClr val="black"/>
              </a:solidFill>
              <a:latin typeface="Arial"/>
            </a:endParaRPr>
          </a:p>
          <a:p>
            <a:pPr algn="ctr" fontAlgn="auto">
              <a:spcBef>
                <a:spcPts val="0"/>
              </a:spcBef>
              <a:spcAft>
                <a:spcPts val="0"/>
              </a:spcAft>
            </a:pPr>
            <a:r>
              <a:rPr lang="en-AU" sz="2800" b="0">
                <a:solidFill>
                  <a:srgbClr val="000000"/>
                </a:solidFill>
                <a:latin typeface="Calibri"/>
              </a:rPr>
              <a:t>standards</a:t>
            </a:r>
            <a:endParaRPr sz="1800" b="0">
              <a:solidFill>
                <a:prstClr val="black"/>
              </a:solidFill>
              <a:latin typeface="Arial"/>
            </a:endParaRPr>
          </a:p>
        </p:txBody>
      </p:sp>
      <p:sp>
        <p:nvSpPr>
          <p:cNvPr id="15" name="TextBox 8"/>
          <p:cNvSpPr txBox="1">
            <a:spLocks noChangeArrowheads="1"/>
          </p:cNvSpPr>
          <p:nvPr/>
        </p:nvSpPr>
        <p:spPr>
          <a:xfrm>
            <a:off x="8748713" y="6453188"/>
            <a:ext cx="395287" cy="30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a:lstStyle>
          <a:p>
            <a:pPr>
              <a:defRPr/>
            </a:pPr>
            <a:fld id="{56EC9DDA-2D31-4C36-9533-47F3BFABEE9E}" type="slidenum">
              <a:rPr lang="en-GB" sz="1000" b="0" smtClean="0">
                <a:solidFill>
                  <a:srgbClr val="0F5494"/>
                </a:solidFill>
                <a:latin typeface="Verdana"/>
              </a:rPr>
              <a:pPr>
                <a:defRPr/>
              </a:pPr>
              <a:t>18</a:t>
            </a:fld>
            <a:endParaRPr lang="en-GB" sz="1000" b="0" dirty="0">
              <a:solidFill>
                <a:srgbClr val="0F5494"/>
              </a:solidFill>
              <a:latin typeface="Verdana"/>
            </a:endParaRPr>
          </a:p>
        </p:txBody>
      </p:sp>
    </p:spTree>
    <p:extLst>
      <p:ext uri="{BB962C8B-B14F-4D97-AF65-F5344CB8AC3E}">
        <p14:creationId xmlns:p14="http://schemas.microsoft.com/office/powerpoint/2010/main" val="3571628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79388" y="1125539"/>
            <a:ext cx="8640762" cy="719286"/>
          </a:xfrm>
        </p:spPr>
        <p:txBody>
          <a:bodyPr/>
          <a:lstStyle/>
          <a:p>
            <a:pPr indent="0" algn="ctr" eaLnBrk="1" hangingPunct="1"/>
            <a:r>
              <a:rPr lang="en-GB" altLang="en-US" dirty="0" smtClean="0"/>
              <a:t>Opportunities and challenges</a:t>
            </a:r>
          </a:p>
        </p:txBody>
      </p:sp>
      <p:sp>
        <p:nvSpPr>
          <p:cNvPr id="24579" name="Content Placeholder 2"/>
          <p:cNvSpPr>
            <a:spLocks noGrp="1"/>
          </p:cNvSpPr>
          <p:nvPr>
            <p:ph idx="1"/>
          </p:nvPr>
        </p:nvSpPr>
        <p:spPr>
          <a:xfrm>
            <a:off x="395536" y="1916832"/>
            <a:ext cx="8424614" cy="4607793"/>
          </a:xfrm>
        </p:spPr>
        <p:txBody>
          <a:bodyPr/>
          <a:lstStyle/>
          <a:p>
            <a:pPr marL="355600" lvl="1" indent="-355600" eaLnBrk="1" hangingPunct="1">
              <a:spcBef>
                <a:spcPts val="0"/>
              </a:spcBef>
              <a:spcAft>
                <a:spcPts val="1200"/>
              </a:spcAft>
            </a:pPr>
            <a:r>
              <a:rPr lang="en-GB" b="0" dirty="0"/>
              <a:t>SDMX is </a:t>
            </a:r>
            <a:r>
              <a:rPr lang="en-GB" b="0" dirty="0" smtClean="0"/>
              <a:t>interacting </a:t>
            </a:r>
            <a:r>
              <a:rPr lang="en-GB" b="0" dirty="0"/>
              <a:t>well with other standards (GSIM, </a:t>
            </a:r>
            <a:r>
              <a:rPr lang="en-GB" b="0" dirty="0" smtClean="0"/>
              <a:t>DDI, RDF Linked Open </a:t>
            </a:r>
            <a:r>
              <a:rPr lang="en-GB" b="0" dirty="0"/>
              <a:t>Data, </a:t>
            </a:r>
            <a:r>
              <a:rPr lang="en-GB" b="0" dirty="0" smtClean="0"/>
              <a:t>JSON) </a:t>
            </a:r>
            <a:r>
              <a:rPr lang="en-GB" b="0" dirty="0"/>
              <a:t>and this </a:t>
            </a:r>
            <a:r>
              <a:rPr lang="en-GB" b="0" dirty="0" smtClean="0"/>
              <a:t>“complementarity” opens </a:t>
            </a:r>
            <a:r>
              <a:rPr lang="en-GB" b="0" dirty="0"/>
              <a:t>us new perspectives for the </a:t>
            </a:r>
            <a:r>
              <a:rPr lang="en-GB" b="0" dirty="0" smtClean="0"/>
              <a:t>innovation </a:t>
            </a:r>
            <a:r>
              <a:rPr lang="en-GB" b="0" dirty="0"/>
              <a:t>of statistical processes. </a:t>
            </a:r>
          </a:p>
          <a:p>
            <a:pPr marL="355600" lvl="1" indent="-355600" eaLnBrk="1" hangingPunct="1">
              <a:spcBef>
                <a:spcPts val="0"/>
              </a:spcBef>
              <a:spcAft>
                <a:spcPts val="1200"/>
              </a:spcAft>
            </a:pPr>
            <a:r>
              <a:rPr lang="en-GB" altLang="en-US" b="0" dirty="0" smtClean="0"/>
              <a:t>Common data validation and processing procedures are required (from structural validation to content).</a:t>
            </a:r>
          </a:p>
          <a:p>
            <a:pPr marL="355600" lvl="1" indent="-355600" eaLnBrk="1" hangingPunct="1">
              <a:spcBef>
                <a:spcPts val="0"/>
              </a:spcBef>
              <a:spcAft>
                <a:spcPts val="1200"/>
              </a:spcAft>
            </a:pPr>
            <a:r>
              <a:rPr lang="en-GB" altLang="en-US" b="0" dirty="0" smtClean="0"/>
              <a:t>Better metadata-driven statistical production systems, with the use of standards throughout the processes in combination with a metadata registry.</a:t>
            </a:r>
          </a:p>
          <a:p>
            <a:pPr marL="355600" lvl="1" indent="-355600" eaLnBrk="1" hangingPunct="1">
              <a:spcBef>
                <a:spcPts val="0"/>
              </a:spcBef>
              <a:spcAft>
                <a:spcPts val="1200"/>
              </a:spcAft>
            </a:pPr>
            <a:r>
              <a:rPr lang="en-GB" altLang="en-US" b="0" dirty="0" smtClean="0"/>
              <a:t>Better maintenance and developments of SDMX (e.g. support to use cases, new functions, more formats, etc.) using the wealth of its Information Model.</a:t>
            </a:r>
            <a:endParaRPr lang="en-GB" altLang="en-US" dirty="0" smtClean="0"/>
          </a:p>
        </p:txBody>
      </p:sp>
      <p:sp>
        <p:nvSpPr>
          <p:cNvPr id="6" name="Slide Number Placeholder 5"/>
          <p:cNvSpPr>
            <a:spLocks noGrp="1"/>
          </p:cNvSpPr>
          <p:nvPr>
            <p:ph type="sldNum" sz="quarter" idx="12"/>
          </p:nvPr>
        </p:nvSpPr>
        <p:spPr/>
        <p:txBody>
          <a:bodyPr/>
          <a:lstStyle/>
          <a:p>
            <a:pPr>
              <a:defRPr/>
            </a:pPr>
            <a:fld id="{F13BA520-69FB-49A5-B99F-D884F212848B}" type="slidenum">
              <a:rPr lang="en-GB" smtClean="0"/>
              <a:pPr>
                <a:defRPr/>
              </a:pPr>
              <a:t>19</a:t>
            </a:fld>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420888"/>
            <a:ext cx="8229600" cy="3777804"/>
          </a:xfrm>
        </p:spPr>
        <p:txBody>
          <a:bodyPr/>
          <a:lstStyle/>
          <a:p>
            <a:pPr>
              <a:spcBef>
                <a:spcPts val="1200"/>
              </a:spcBef>
              <a:spcAft>
                <a:spcPts val="600"/>
              </a:spcAft>
            </a:pPr>
            <a:r>
              <a:rPr lang="en-GB" dirty="0" smtClean="0"/>
              <a:t>Evolution of SDMX</a:t>
            </a:r>
          </a:p>
          <a:p>
            <a:pPr marL="342900" lvl="1" indent="-342900">
              <a:spcBef>
                <a:spcPts val="1200"/>
              </a:spcBef>
              <a:spcAft>
                <a:spcPts val="600"/>
              </a:spcAft>
              <a:buFont typeface="Arial" pitchFamily="34" charset="0"/>
              <a:buChar char="•"/>
            </a:pPr>
            <a:r>
              <a:rPr lang="en-GB" sz="2400" b="0" dirty="0" smtClean="0"/>
              <a:t>Standards integration</a:t>
            </a:r>
            <a:br>
              <a:rPr lang="en-GB" sz="2400" b="0" dirty="0" smtClean="0"/>
            </a:br>
            <a:r>
              <a:rPr lang="en-GB" b="0" dirty="0" smtClean="0"/>
              <a:t>- Examples</a:t>
            </a:r>
          </a:p>
          <a:p>
            <a:pPr>
              <a:spcBef>
                <a:spcPts val="1200"/>
              </a:spcBef>
              <a:spcAft>
                <a:spcPts val="600"/>
              </a:spcAft>
            </a:pPr>
            <a:r>
              <a:rPr lang="en-GB" dirty="0" smtClean="0"/>
              <a:t>Opportunities and challenges</a:t>
            </a:r>
            <a:br>
              <a:rPr lang="en-GB" dirty="0" smtClean="0"/>
            </a:br>
            <a:r>
              <a:rPr lang="en-GB" sz="2000" b="0" dirty="0" smtClean="0"/>
              <a:t>- All good standards change</a:t>
            </a:r>
          </a:p>
          <a:p>
            <a:pPr>
              <a:spcBef>
                <a:spcPts val="0"/>
              </a:spcBef>
              <a:spcAft>
                <a:spcPts val="1200"/>
              </a:spcAft>
            </a:pPr>
            <a:endParaRPr lang="en-GB" dirty="0" smtClean="0"/>
          </a:p>
        </p:txBody>
      </p:sp>
      <p:sp>
        <p:nvSpPr>
          <p:cNvPr id="8" name="Slide Number Placeholder 7"/>
          <p:cNvSpPr>
            <a:spLocks noGrp="1"/>
          </p:cNvSpPr>
          <p:nvPr>
            <p:ph type="sldNum" sz="quarter" idx="12"/>
          </p:nvPr>
        </p:nvSpPr>
        <p:spPr/>
        <p:txBody>
          <a:bodyPr/>
          <a:lstStyle/>
          <a:p>
            <a:pPr>
              <a:defRPr/>
            </a:pPr>
            <a:fld id="{F13BA520-69FB-49A5-B99F-D884F212848B}" type="slidenum">
              <a:rPr lang="en-GB" smtClean="0"/>
              <a:pPr>
                <a:defRPr/>
              </a:pPr>
              <a:t>2</a:t>
            </a:fld>
            <a:endParaRPr lang="en-GB" dirty="0"/>
          </a:p>
        </p:txBody>
      </p:sp>
      <p:sp>
        <p:nvSpPr>
          <p:cNvPr id="5" name="Title 1"/>
          <p:cNvSpPr>
            <a:spLocks noGrp="1"/>
          </p:cNvSpPr>
          <p:nvPr>
            <p:ph type="title"/>
          </p:nvPr>
        </p:nvSpPr>
        <p:spPr>
          <a:xfrm>
            <a:off x="468313" y="1268761"/>
            <a:ext cx="8229600" cy="720079"/>
          </a:xfrm>
        </p:spPr>
        <p:txBody>
          <a:bodyPr/>
          <a:lstStyle/>
          <a:p>
            <a:r>
              <a:rPr lang="en-GB" dirty="0" smtClean="0"/>
              <a:t>Outline</a:t>
            </a:r>
            <a:endParaRPr lang="en-GB" dirty="0"/>
          </a:p>
        </p:txBody>
      </p:sp>
    </p:spTree>
    <p:extLst>
      <p:ext uri="{BB962C8B-B14F-4D97-AF65-F5344CB8AC3E}">
        <p14:creationId xmlns:p14="http://schemas.microsoft.com/office/powerpoint/2010/main" val="1720631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9952" y="1325220"/>
            <a:ext cx="4824536" cy="648071"/>
          </a:xfrm>
        </p:spPr>
        <p:txBody>
          <a:bodyPr/>
          <a:lstStyle/>
          <a:p>
            <a:r>
              <a:rPr lang="en-GB" sz="2400" dirty="0" smtClean="0"/>
              <a:t>All good standards change</a:t>
            </a:r>
            <a:endParaRPr lang="en-GB" sz="2400" dirty="0"/>
          </a:p>
        </p:txBody>
      </p:sp>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20</a:t>
            </a:fld>
            <a:endParaRPr lang="en-GB" dirty="0"/>
          </a:p>
        </p:txBody>
      </p:sp>
      <p:grpSp>
        <p:nvGrpSpPr>
          <p:cNvPr id="5" name="Group 4"/>
          <p:cNvGrpSpPr/>
          <p:nvPr/>
        </p:nvGrpSpPr>
        <p:grpSpPr>
          <a:xfrm>
            <a:off x="508425" y="4507574"/>
            <a:ext cx="7920880" cy="1873753"/>
            <a:chOff x="508425" y="4507574"/>
            <a:chExt cx="7920880" cy="1873753"/>
          </a:xfrm>
        </p:grpSpPr>
        <p:graphicFrame>
          <p:nvGraphicFramePr>
            <p:cNvPr id="6" name="Diagram 5"/>
            <p:cNvGraphicFramePr/>
            <p:nvPr>
              <p:extLst>
                <p:ext uri="{D42A27DB-BD31-4B8C-83A1-F6EECF244321}">
                  <p14:modId xmlns:p14="http://schemas.microsoft.com/office/powerpoint/2010/main" val="211983973"/>
                </p:ext>
              </p:extLst>
            </p:nvPr>
          </p:nvGraphicFramePr>
          <p:xfrm>
            <a:off x="508425" y="4809814"/>
            <a:ext cx="7920880" cy="15715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18"/>
            <p:cNvSpPr>
              <a:spLocks noChangeArrowheads="1"/>
            </p:cNvSpPr>
            <p:nvPr/>
          </p:nvSpPr>
          <p:spPr bwMode="auto">
            <a:xfrm>
              <a:off x="689014" y="4507574"/>
              <a:ext cx="2144713" cy="276999"/>
            </a:xfrm>
            <a:prstGeom prst="rect">
              <a:avLst/>
            </a:prstGeom>
            <a:noFill/>
            <a:ln w="9525">
              <a:noFill/>
              <a:miter lim="800000"/>
              <a:headEnd/>
              <a:tailEnd/>
            </a:ln>
          </p:spPr>
          <p:txBody>
            <a:bodyPr anchor="ctr">
              <a:spAutoFit/>
            </a:bodyPr>
            <a:lstStyle/>
            <a:p>
              <a:pPr algn="ctr"/>
              <a:r>
                <a:rPr lang="en-GB" sz="1200" b="0" dirty="0">
                  <a:solidFill>
                    <a:srgbClr val="333399"/>
                  </a:solidFill>
                  <a:latin typeface="Arial" charset="0"/>
                  <a:cs typeface="+mn-cs"/>
                  <a:sym typeface="Arial" charset="0"/>
                </a:rPr>
                <a:t>September 2004</a:t>
              </a:r>
              <a:r>
                <a:rPr lang="fr-FR" sz="1200" b="0" dirty="0">
                  <a:solidFill>
                    <a:srgbClr val="333399"/>
                  </a:solidFill>
                  <a:latin typeface="Arial" charset="0"/>
                  <a:cs typeface="+mn-cs"/>
                  <a:sym typeface="Arial" charset="0"/>
                </a:rPr>
                <a:t> </a:t>
              </a:r>
            </a:p>
          </p:txBody>
        </p:sp>
        <p:sp>
          <p:nvSpPr>
            <p:cNvPr id="8" name="Rectangle 24"/>
            <p:cNvSpPr>
              <a:spLocks noChangeArrowheads="1"/>
            </p:cNvSpPr>
            <p:nvPr/>
          </p:nvSpPr>
          <p:spPr bwMode="auto">
            <a:xfrm>
              <a:off x="6517272" y="4507576"/>
              <a:ext cx="1573212" cy="276999"/>
            </a:xfrm>
            <a:prstGeom prst="rect">
              <a:avLst/>
            </a:prstGeom>
            <a:noFill/>
            <a:ln w="9525">
              <a:noFill/>
              <a:miter lim="800000"/>
              <a:headEnd/>
              <a:tailEnd/>
            </a:ln>
          </p:spPr>
          <p:txBody>
            <a:bodyPr anchor="ctr">
              <a:spAutoFit/>
            </a:bodyPr>
            <a:lstStyle/>
            <a:p>
              <a:pPr algn="ctr"/>
              <a:r>
                <a:rPr lang="en-GB" sz="1200" b="0" dirty="0" smtClean="0">
                  <a:solidFill>
                    <a:srgbClr val="333399"/>
                  </a:solidFill>
                  <a:latin typeface="Arial" charset="0"/>
                  <a:cs typeface="+mn-cs"/>
                  <a:sym typeface="Arial" charset="0"/>
                </a:rPr>
                <a:t>April 2011</a:t>
              </a:r>
              <a:r>
                <a:rPr lang="fr-FR" sz="1200" b="0" dirty="0" smtClean="0">
                  <a:solidFill>
                    <a:srgbClr val="333399"/>
                  </a:solidFill>
                  <a:latin typeface="Arial" charset="0"/>
                  <a:cs typeface="+mn-cs"/>
                  <a:sym typeface="Arial" charset="0"/>
                </a:rPr>
                <a:t> </a:t>
              </a:r>
              <a:endParaRPr lang="fr-FR" sz="1200" b="0" dirty="0">
                <a:solidFill>
                  <a:srgbClr val="333399"/>
                </a:solidFill>
                <a:latin typeface="Arial" charset="0"/>
                <a:cs typeface="+mn-cs"/>
                <a:sym typeface="Arial" charset="0"/>
              </a:endParaRPr>
            </a:p>
          </p:txBody>
        </p:sp>
        <p:sp>
          <p:nvSpPr>
            <p:cNvPr id="9" name="Rectangle 18"/>
            <p:cNvSpPr>
              <a:spLocks noChangeArrowheads="1"/>
            </p:cNvSpPr>
            <p:nvPr/>
          </p:nvSpPr>
          <p:spPr bwMode="auto">
            <a:xfrm>
              <a:off x="3349020" y="4507575"/>
              <a:ext cx="2144712" cy="276999"/>
            </a:xfrm>
            <a:prstGeom prst="rect">
              <a:avLst/>
            </a:prstGeom>
            <a:noFill/>
            <a:ln w="9525">
              <a:noFill/>
              <a:miter lim="800000"/>
              <a:headEnd/>
              <a:tailEnd/>
            </a:ln>
          </p:spPr>
          <p:txBody>
            <a:bodyPr anchor="ctr">
              <a:spAutoFit/>
            </a:bodyPr>
            <a:lstStyle/>
            <a:p>
              <a:pPr algn="ctr"/>
              <a:r>
                <a:rPr lang="en-GB" sz="1200" b="0" dirty="0">
                  <a:solidFill>
                    <a:srgbClr val="333399"/>
                  </a:solidFill>
                  <a:latin typeface="Arial" charset="0"/>
                  <a:cs typeface="+mn-cs"/>
                  <a:sym typeface="Arial" charset="0"/>
                </a:rPr>
                <a:t>November 2005</a:t>
              </a:r>
              <a:r>
                <a:rPr lang="fr-FR" sz="1200" b="0" dirty="0">
                  <a:solidFill>
                    <a:srgbClr val="333399"/>
                  </a:solidFill>
                  <a:latin typeface="Arial" charset="0"/>
                  <a:cs typeface="+mn-cs"/>
                  <a:sym typeface="Arial" charset="0"/>
                </a:rPr>
                <a:t> </a:t>
              </a:r>
            </a:p>
          </p:txBody>
        </p:sp>
      </p:grpSp>
      <p:sp>
        <p:nvSpPr>
          <p:cNvPr id="10" name="TextBox 9"/>
          <p:cNvSpPr txBox="1"/>
          <p:nvPr/>
        </p:nvSpPr>
        <p:spPr>
          <a:xfrm flipH="1">
            <a:off x="660819" y="1484784"/>
            <a:ext cx="3175581" cy="2129552"/>
          </a:xfrm>
          <a:prstGeom prst="roundRect">
            <a:avLst>
              <a:gd name="adj" fmla="val 9038"/>
            </a:avLst>
          </a:prstGeom>
          <a:solidFill>
            <a:schemeClr val="accent5">
              <a:lumMod val="9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800" b="0" dirty="0">
                <a:solidFill>
                  <a:srgbClr val="000000"/>
                </a:solidFill>
              </a:rPr>
              <a:t>Version </a:t>
            </a:r>
            <a:r>
              <a:rPr lang="en-US" sz="1800" b="0" dirty="0" smtClean="0">
                <a:solidFill>
                  <a:srgbClr val="000000"/>
                </a:solidFill>
              </a:rPr>
              <a:t>2.0</a:t>
            </a:r>
            <a:endParaRPr lang="en-US" sz="1800" b="0" dirty="0">
              <a:solidFill>
                <a:srgbClr val="000000"/>
              </a:solidFill>
            </a:endParaRPr>
          </a:p>
          <a:p>
            <a:pPr algn="ctr"/>
            <a:endParaRPr lang="en-US" sz="1800" b="0" dirty="0" smtClean="0">
              <a:solidFill>
                <a:srgbClr val="000000"/>
              </a:solidFill>
            </a:endParaRPr>
          </a:p>
          <a:p>
            <a:r>
              <a:rPr lang="en-US" sz="1800" b="0" dirty="0" smtClean="0">
                <a:solidFill>
                  <a:srgbClr val="000000"/>
                </a:solidFill>
              </a:rPr>
              <a:t>SDMX-EDI</a:t>
            </a:r>
            <a:endParaRPr lang="en-US" sz="1800" b="0" dirty="0">
              <a:solidFill>
                <a:srgbClr val="000000"/>
              </a:solidFill>
            </a:endParaRPr>
          </a:p>
          <a:p>
            <a:r>
              <a:rPr lang="en-US" sz="1800" b="0" dirty="0">
                <a:solidFill>
                  <a:srgbClr val="000000"/>
                </a:solidFill>
              </a:rPr>
              <a:t>SDMX-ML	</a:t>
            </a:r>
          </a:p>
          <a:p>
            <a:r>
              <a:rPr lang="en-US" sz="1800" b="0" dirty="0">
                <a:solidFill>
                  <a:srgbClr val="000000"/>
                </a:solidFill>
              </a:rPr>
              <a:t>SDMX </a:t>
            </a:r>
            <a:r>
              <a:rPr lang="en-US" sz="1800" b="0" dirty="0" smtClean="0">
                <a:solidFill>
                  <a:srgbClr val="000000"/>
                </a:solidFill>
              </a:rPr>
              <a:t>Registry</a:t>
            </a:r>
          </a:p>
          <a:p>
            <a:pPr algn="ctr"/>
            <a:endParaRPr lang="en-US" sz="1800" b="0" dirty="0">
              <a:solidFill>
                <a:srgbClr val="000000"/>
              </a:solidFill>
            </a:endParaRPr>
          </a:p>
          <a:p>
            <a:pPr algn="ctr"/>
            <a:endParaRPr lang="en-US" sz="1800" b="0" dirty="0">
              <a:solidFill>
                <a:srgbClr val="000000"/>
              </a:solidFill>
            </a:endParaRPr>
          </a:p>
        </p:txBody>
      </p:sp>
      <p:sp>
        <p:nvSpPr>
          <p:cNvPr id="11" name="TextBox 10"/>
          <p:cNvSpPr txBox="1"/>
          <p:nvPr/>
        </p:nvSpPr>
        <p:spPr>
          <a:xfrm flipH="1">
            <a:off x="660819" y="3357366"/>
            <a:ext cx="3175581" cy="919401"/>
          </a:xfrm>
          <a:prstGeom prst="roundRect">
            <a:avLst/>
          </a:prstGeom>
          <a:solidFill>
            <a:schemeClr val="accent5"/>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600" b="0" dirty="0" smtClean="0">
                <a:solidFill>
                  <a:srgbClr val="000000"/>
                </a:solidFill>
              </a:rPr>
              <a:t>Version 1.0</a:t>
            </a:r>
          </a:p>
          <a:p>
            <a:pPr algn="ctr"/>
            <a:endParaRPr lang="en-US" sz="1600" b="0" dirty="0" smtClean="0">
              <a:solidFill>
                <a:srgbClr val="000000"/>
              </a:solidFill>
            </a:endParaRPr>
          </a:p>
          <a:p>
            <a:r>
              <a:rPr lang="en-US" sz="1600" b="0" dirty="0" smtClean="0">
                <a:solidFill>
                  <a:srgbClr val="000000"/>
                </a:solidFill>
              </a:rPr>
              <a:t>GESMES/TS</a:t>
            </a:r>
            <a:endParaRPr lang="en-US" sz="1600" b="0" dirty="0">
              <a:solidFill>
                <a:srgbClr val="000000"/>
              </a:solidFill>
            </a:endParaRPr>
          </a:p>
        </p:txBody>
      </p:sp>
      <p:sp>
        <p:nvSpPr>
          <p:cNvPr id="12" name="Rectangle 3"/>
          <p:cNvSpPr txBox="1">
            <a:spLocks noChangeArrowheads="1"/>
          </p:cNvSpPr>
          <p:nvPr/>
        </p:nvSpPr>
        <p:spPr bwMode="auto">
          <a:xfrm>
            <a:off x="4427983" y="2102010"/>
            <a:ext cx="4536505" cy="227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269875" lvl="2" indent="-269875">
              <a:spcBef>
                <a:spcPts val="600"/>
              </a:spcBef>
              <a:spcAft>
                <a:spcPts val="600"/>
              </a:spcAft>
              <a:buClr>
                <a:schemeClr val="accent6">
                  <a:lumMod val="75000"/>
                </a:schemeClr>
              </a:buClr>
              <a:buFont typeface="Arial" panose="020B0604020202020204" pitchFamily="34" charset="0"/>
              <a:buChar char="•"/>
            </a:pPr>
            <a:r>
              <a:rPr lang="en-US" altLang="en-US" sz="2000" b="0" kern="1200" dirty="0" smtClean="0">
                <a:cs typeface="+mn-cs"/>
              </a:rPr>
              <a:t>Too much change may discourage adoption</a:t>
            </a:r>
          </a:p>
          <a:p>
            <a:pPr marL="0" lvl="2" indent="0">
              <a:spcBef>
                <a:spcPts val="600"/>
              </a:spcBef>
              <a:spcAft>
                <a:spcPts val="600"/>
              </a:spcAft>
              <a:buClr>
                <a:schemeClr val="accent6">
                  <a:lumMod val="75000"/>
                </a:schemeClr>
              </a:buClr>
            </a:pPr>
            <a:r>
              <a:rPr lang="en-US" altLang="en-US" sz="2000" b="0" kern="1200" dirty="0" smtClean="0">
                <a:cs typeface="+mn-cs"/>
              </a:rPr>
              <a:t>But… </a:t>
            </a:r>
          </a:p>
          <a:p>
            <a:pPr marL="269875" lvl="2" indent="-269875">
              <a:spcBef>
                <a:spcPts val="600"/>
              </a:spcBef>
              <a:spcAft>
                <a:spcPts val="600"/>
              </a:spcAft>
              <a:buClr>
                <a:schemeClr val="accent6">
                  <a:lumMod val="75000"/>
                </a:schemeClr>
              </a:buClr>
              <a:buFont typeface="Arial" panose="020B0604020202020204" pitchFamily="34" charset="0"/>
              <a:buChar char="•"/>
            </a:pPr>
            <a:r>
              <a:rPr lang="en-US" altLang="en-US" sz="2000" b="0" kern="1200" dirty="0" smtClean="0">
                <a:cs typeface="+mn-cs"/>
              </a:rPr>
              <a:t>not giving users the functionalities they want would also discourage adoption</a:t>
            </a:r>
          </a:p>
        </p:txBody>
      </p:sp>
    </p:spTree>
    <p:extLst>
      <p:ext uri="{BB962C8B-B14F-4D97-AF65-F5344CB8AC3E}">
        <p14:creationId xmlns:p14="http://schemas.microsoft.com/office/powerpoint/2010/main" val="28367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49228" y="4681022"/>
            <a:ext cx="8229600" cy="576063"/>
          </a:xfrm>
        </p:spPr>
        <p:txBody>
          <a:bodyPr/>
          <a:lstStyle/>
          <a:p>
            <a:pPr marL="0" indent="0" algn="ctr" eaLnBrk="1" hangingPunct="1"/>
            <a:r>
              <a:rPr lang="en-GB" altLang="en-US" sz="2400" dirty="0" smtClean="0"/>
              <a:t>Thanks for your attention!</a:t>
            </a:r>
          </a:p>
        </p:txBody>
      </p:sp>
      <p:sp>
        <p:nvSpPr>
          <p:cNvPr id="4" name="Content Placeholder 2"/>
          <p:cNvSpPr>
            <a:spLocks noGrp="1"/>
          </p:cNvSpPr>
          <p:nvPr>
            <p:ph idx="1"/>
          </p:nvPr>
        </p:nvSpPr>
        <p:spPr>
          <a:xfrm>
            <a:off x="467544" y="5661248"/>
            <a:ext cx="6768752" cy="648071"/>
          </a:xfrm>
        </p:spPr>
        <p:txBody>
          <a:bodyPr/>
          <a:lstStyle/>
          <a:p>
            <a:pPr marL="0" indent="0">
              <a:buNone/>
            </a:pPr>
            <a:r>
              <a:rPr lang="en-GB" sz="2000" dirty="0" smtClean="0"/>
              <a:t>Marco.Pellegrino@ec.europa.eu</a:t>
            </a:r>
          </a:p>
          <a:p>
            <a:pPr marL="0" indent="0">
              <a:buNone/>
            </a:pPr>
            <a:endParaRPr lang="en-GB" sz="2000" dirty="0" smtClean="0"/>
          </a:p>
          <a:p>
            <a:pPr marL="0" indent="0">
              <a:buNone/>
            </a:pPr>
            <a:endParaRPr lang="en-GB" sz="2000" dirty="0" smtClean="0"/>
          </a:p>
          <a:p>
            <a:pPr marL="0" indent="0">
              <a:buNone/>
            </a:pPr>
            <a:endParaRPr lang="en-GB" b="1" i="0" dirty="0" smtClean="0"/>
          </a:p>
        </p:txBody>
      </p:sp>
      <p:sp>
        <p:nvSpPr>
          <p:cNvPr id="8" name="Slide Number Placeholder 7"/>
          <p:cNvSpPr>
            <a:spLocks noGrp="1"/>
          </p:cNvSpPr>
          <p:nvPr>
            <p:ph type="sldNum" sz="quarter" idx="12"/>
          </p:nvPr>
        </p:nvSpPr>
        <p:spPr/>
        <p:txBody>
          <a:bodyPr/>
          <a:lstStyle/>
          <a:p>
            <a:pPr>
              <a:defRPr/>
            </a:pPr>
            <a:fld id="{F13BA520-69FB-49A5-B99F-D884F212848B}" type="slidenum">
              <a:rPr lang="en-GB" smtClean="0"/>
              <a:pPr>
                <a:defRPr/>
              </a:pPr>
              <a:t>21</a:t>
            </a:fld>
            <a:endParaRPr lang="en-GB" dirty="0"/>
          </a:p>
        </p:txBody>
      </p:sp>
      <p:sp>
        <p:nvSpPr>
          <p:cNvPr id="2" name="Rectangle 1"/>
          <p:cNvSpPr/>
          <p:nvPr/>
        </p:nvSpPr>
        <p:spPr>
          <a:xfrm>
            <a:off x="467544" y="1383159"/>
            <a:ext cx="8219256" cy="1877437"/>
          </a:xfrm>
          <a:prstGeom prst="rect">
            <a:avLst/>
          </a:prstGeom>
        </p:spPr>
        <p:txBody>
          <a:bodyPr wrap="square">
            <a:spAutoFit/>
          </a:bodyPr>
          <a:lstStyle/>
          <a:p>
            <a:pPr algn="ctr"/>
            <a:r>
              <a:rPr lang="en-GB" altLang="en-US" sz="2000" dirty="0" smtClean="0">
                <a:solidFill>
                  <a:srgbClr val="0F5494"/>
                </a:solidFill>
              </a:rPr>
              <a:t>SDMX and Global Standardisation</a:t>
            </a:r>
          </a:p>
          <a:p>
            <a:pPr algn="ctr"/>
            <a:endParaRPr lang="en-GB" altLang="en-US" sz="2400" dirty="0" smtClean="0">
              <a:solidFill>
                <a:srgbClr val="0F5494"/>
              </a:solidFill>
            </a:endParaRPr>
          </a:p>
          <a:p>
            <a:pPr algn="ctr"/>
            <a:endParaRPr lang="en-GB" sz="2400" dirty="0" smtClean="0">
              <a:solidFill>
                <a:srgbClr val="0F5494"/>
              </a:solidFill>
            </a:endParaRPr>
          </a:p>
          <a:p>
            <a:pPr algn="ctr"/>
            <a:r>
              <a:rPr lang="en-GB" sz="2400" i="1" dirty="0" smtClean="0">
                <a:solidFill>
                  <a:schemeClr val="accent2">
                    <a:lumMod val="60000"/>
                    <a:lumOff val="40000"/>
                  </a:schemeClr>
                </a:solidFill>
              </a:rPr>
              <a:t>« If you are not sure where you are going</a:t>
            </a:r>
            <a:br>
              <a:rPr lang="en-GB" sz="2400" i="1" dirty="0" smtClean="0">
                <a:solidFill>
                  <a:schemeClr val="accent2">
                    <a:lumMod val="60000"/>
                    <a:lumOff val="40000"/>
                  </a:schemeClr>
                </a:solidFill>
              </a:rPr>
            </a:br>
            <a:r>
              <a:rPr lang="en-GB" sz="2400" i="1" dirty="0" smtClean="0">
                <a:solidFill>
                  <a:schemeClr val="accent2">
                    <a:lumMod val="60000"/>
                    <a:lumOff val="40000"/>
                  </a:schemeClr>
                </a:solidFill>
              </a:rPr>
              <a:t>you will finish someplace else »</a:t>
            </a:r>
            <a:endParaRPr lang="en-GB" sz="2400" i="1" dirty="0">
              <a:solidFill>
                <a:schemeClr val="accent2">
                  <a:lumMod val="60000"/>
                  <a:lumOff val="40000"/>
                </a:schemeClr>
              </a:solidFill>
            </a:endParaRPr>
          </a:p>
        </p:txBody>
      </p:sp>
    </p:spTree>
    <p:extLst>
      <p:ext uri="{BB962C8B-B14F-4D97-AF65-F5344CB8AC3E}">
        <p14:creationId xmlns:p14="http://schemas.microsoft.com/office/powerpoint/2010/main" val="24136891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3</a:t>
            </a:fld>
            <a:endParaRPr lang="en-GB" dirty="0"/>
          </a:p>
        </p:txBody>
      </p:sp>
      <p:sp>
        <p:nvSpPr>
          <p:cNvPr id="5" name="Rectangle 5"/>
          <p:cNvSpPr>
            <a:spLocks noChangeArrowheads="1"/>
          </p:cNvSpPr>
          <p:nvPr/>
        </p:nvSpPr>
        <p:spPr bwMode="auto">
          <a:xfrm>
            <a:off x="3923929" y="1531025"/>
            <a:ext cx="4464496"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538" indent="-363538">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spcBef>
                <a:spcPct val="20000"/>
              </a:spcBef>
              <a:spcAft>
                <a:spcPct val="20000"/>
              </a:spcAft>
              <a:buFont typeface="Wingdings" pitchFamily="-80" charset="2"/>
              <a:buChar char="ü"/>
            </a:pPr>
            <a:r>
              <a:rPr lang="en-GB" altLang="en-US" sz="1600" b="0" dirty="0">
                <a:solidFill>
                  <a:srgbClr val="0F5494"/>
                </a:solidFill>
                <a:latin typeface="+mn-lt"/>
              </a:rPr>
              <a:t>A model to describe statistical data and metadata </a:t>
            </a:r>
            <a:endParaRPr lang="en-US" altLang="en-US" sz="1600" b="0" dirty="0">
              <a:solidFill>
                <a:srgbClr val="0F5494"/>
              </a:solidFill>
              <a:latin typeface="+mn-lt"/>
            </a:endParaRPr>
          </a:p>
          <a:p>
            <a:pPr algn="l" eaLnBrk="1" hangingPunct="1">
              <a:spcBef>
                <a:spcPct val="20000"/>
              </a:spcBef>
              <a:spcAft>
                <a:spcPct val="20000"/>
              </a:spcAft>
              <a:buFont typeface="Wingdings" pitchFamily="-80" charset="2"/>
              <a:buChar char="ü"/>
            </a:pPr>
            <a:r>
              <a:rPr lang="en-GB" altLang="en-US" sz="1600" b="0" dirty="0" smtClean="0">
                <a:solidFill>
                  <a:srgbClr val="0F5494"/>
                </a:solidFill>
                <a:latin typeface="+mn-lt"/>
              </a:rPr>
              <a:t>A standard for automated communication from machine to machine </a:t>
            </a:r>
          </a:p>
          <a:p>
            <a:pPr algn="l" eaLnBrk="1" hangingPunct="1">
              <a:spcBef>
                <a:spcPct val="20000"/>
              </a:spcBef>
              <a:spcAft>
                <a:spcPct val="20000"/>
              </a:spcAft>
              <a:buFont typeface="Wingdings" pitchFamily="-80" charset="2"/>
              <a:buChar char="ü"/>
            </a:pPr>
            <a:r>
              <a:rPr lang="en-GB" altLang="en-US" sz="1600" b="0" dirty="0" smtClean="0">
                <a:solidFill>
                  <a:srgbClr val="0F5494"/>
                </a:solidFill>
                <a:latin typeface="+mn-lt"/>
              </a:rPr>
              <a:t>A technology supporting standardised IT tools</a:t>
            </a:r>
          </a:p>
        </p:txBody>
      </p:sp>
      <p:sp>
        <p:nvSpPr>
          <p:cNvPr id="6" name="Rectangle 7"/>
          <p:cNvSpPr>
            <a:spLocks noChangeArrowheads="1"/>
          </p:cNvSpPr>
          <p:nvPr/>
        </p:nvSpPr>
        <p:spPr bwMode="auto">
          <a:xfrm>
            <a:off x="899592" y="4020984"/>
            <a:ext cx="7176289"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eaLnBrk="1" hangingPunct="1">
              <a:lnSpc>
                <a:spcPct val="90000"/>
              </a:lnSpc>
              <a:spcBef>
                <a:spcPct val="0"/>
              </a:spcBef>
              <a:buFontTx/>
              <a:buNone/>
            </a:pPr>
            <a:r>
              <a:rPr lang="en-GB" altLang="en-US" sz="2400" dirty="0" smtClean="0">
                <a:solidFill>
                  <a:srgbClr val="0F5494"/>
                </a:solidFill>
                <a:latin typeface="+mn-lt"/>
              </a:rPr>
              <a:t>A common language for statistics</a:t>
            </a:r>
            <a:endParaRPr lang="en-GB" altLang="en-US" sz="1800" dirty="0">
              <a:solidFill>
                <a:srgbClr val="0F5494"/>
              </a:solidFill>
              <a:latin typeface="+mn-lt"/>
            </a:endParaRPr>
          </a:p>
        </p:txBody>
      </p:sp>
      <p:sp>
        <p:nvSpPr>
          <p:cNvPr id="7" name="Rectangle 8"/>
          <p:cNvSpPr>
            <a:spLocks noChangeArrowheads="1"/>
          </p:cNvSpPr>
          <p:nvPr/>
        </p:nvSpPr>
        <p:spPr bwMode="auto">
          <a:xfrm>
            <a:off x="477158" y="4550313"/>
            <a:ext cx="8354291"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538" indent="-363538">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lvl="1" algn="just">
              <a:spcBef>
                <a:spcPct val="20000"/>
              </a:spcBef>
              <a:spcAft>
                <a:spcPct val="20000"/>
              </a:spcAft>
              <a:buFont typeface="Wingdings" pitchFamily="-80" charset="2"/>
              <a:buChar char="ü"/>
            </a:pPr>
            <a:r>
              <a:rPr lang="en-GB" altLang="en-US" sz="1600" b="0" dirty="0">
                <a:solidFill>
                  <a:srgbClr val="0F5494"/>
                </a:solidFill>
                <a:latin typeface="+mn-lt"/>
              </a:rPr>
              <a:t>Statisticians agree to use a common description for data and metadata </a:t>
            </a:r>
            <a:endParaRPr lang="en-US" altLang="en-US" sz="1600" b="0" dirty="0">
              <a:solidFill>
                <a:srgbClr val="0F5494"/>
              </a:solidFill>
              <a:latin typeface="+mn-lt"/>
            </a:endParaRPr>
          </a:p>
          <a:p>
            <a:pPr lvl="1" algn="just">
              <a:spcBef>
                <a:spcPct val="20000"/>
              </a:spcBef>
              <a:spcAft>
                <a:spcPct val="20000"/>
              </a:spcAft>
              <a:buFont typeface="Wingdings" pitchFamily="-80" charset="2"/>
              <a:buChar char="ü"/>
            </a:pPr>
            <a:r>
              <a:rPr lang="en-GB" altLang="en-US" sz="1600" b="0" dirty="0">
                <a:solidFill>
                  <a:srgbClr val="0F5494"/>
                </a:solidFill>
                <a:latin typeface="+mn-lt"/>
              </a:rPr>
              <a:t>The data exchange process is then driven by </a:t>
            </a:r>
            <a:r>
              <a:rPr lang="en-GB" altLang="en-US" sz="1600" b="0" dirty="0" smtClean="0">
                <a:solidFill>
                  <a:srgbClr val="0F5494"/>
                </a:solidFill>
                <a:latin typeface="+mn-lt"/>
              </a:rPr>
              <a:t>this common </a:t>
            </a:r>
            <a:r>
              <a:rPr lang="en-GB" altLang="en-US" sz="1600" b="0" dirty="0">
                <a:solidFill>
                  <a:srgbClr val="0F5494"/>
                </a:solidFill>
                <a:latin typeface="+mn-lt"/>
              </a:rPr>
              <a:t>description</a:t>
            </a:r>
            <a:endParaRPr lang="en-US" altLang="en-US" sz="1600" b="0" dirty="0">
              <a:solidFill>
                <a:srgbClr val="0F5494"/>
              </a:solidFill>
              <a:latin typeface="+mn-lt"/>
            </a:endParaRPr>
          </a:p>
          <a:p>
            <a:pPr lvl="1" algn="just">
              <a:spcBef>
                <a:spcPct val="20000"/>
              </a:spcBef>
              <a:spcAft>
                <a:spcPct val="20000"/>
              </a:spcAft>
              <a:buFont typeface="Wingdings" pitchFamily="-80" charset="2"/>
              <a:buChar char="ü"/>
            </a:pPr>
            <a:r>
              <a:rPr lang="en-GB" altLang="en-US" sz="1600" b="0" dirty="0">
                <a:solidFill>
                  <a:srgbClr val="0F5494"/>
                </a:solidFill>
                <a:latin typeface="+mn-lt"/>
              </a:rPr>
              <a:t>Data descriptions are made available for everybody who wants to understand and reuse the data</a:t>
            </a:r>
            <a:endParaRPr lang="en-US" altLang="en-US" sz="1600" b="0" dirty="0">
              <a:solidFill>
                <a:srgbClr val="0F5494"/>
              </a:solidFill>
              <a:latin typeface="+mn-lt"/>
            </a:endParaRPr>
          </a:p>
        </p:txBody>
      </p:sp>
      <p:sp>
        <p:nvSpPr>
          <p:cNvPr id="8" name="Pentagon 7"/>
          <p:cNvSpPr>
            <a:spLocks noChangeArrowheads="1"/>
          </p:cNvSpPr>
          <p:nvPr/>
        </p:nvSpPr>
        <p:spPr bwMode="auto">
          <a:xfrm>
            <a:off x="477158" y="2060848"/>
            <a:ext cx="3086730" cy="685800"/>
          </a:xfrm>
          <a:prstGeom prst="homePlate">
            <a:avLst>
              <a:gd name="adj" fmla="val 49987"/>
            </a:avLst>
          </a:prstGeom>
          <a:solidFill>
            <a:schemeClr val="bg1"/>
          </a:solidFill>
          <a:ln w="38100" algn="ctr">
            <a:solidFill>
              <a:srgbClr val="0F5494"/>
            </a:solidFill>
            <a:miter lim="800000"/>
            <a:headEnd/>
            <a:tailEnd/>
          </a:ln>
        </p:spPr>
        <p:txBody>
          <a:bodyPr anchor="ctr"/>
          <a:lstStyle/>
          <a:p>
            <a:pPr eaLnBrk="1" hangingPunct="1">
              <a:spcBef>
                <a:spcPct val="0"/>
              </a:spcBef>
              <a:buFontTx/>
              <a:buNone/>
              <a:defRPr/>
            </a:pPr>
            <a:r>
              <a:rPr lang="en-GB" sz="2400" dirty="0" smtClean="0">
                <a:solidFill>
                  <a:srgbClr val="0F5494"/>
                </a:solidFill>
                <a:latin typeface="+mn-lt"/>
                <a:ea typeface="+mn-ea"/>
              </a:rPr>
              <a:t>SDMX provides</a:t>
            </a:r>
            <a:endParaRPr lang="en-US" sz="2400" dirty="0">
              <a:solidFill>
                <a:srgbClr val="0F5494"/>
              </a:solidFill>
              <a:latin typeface="+mn-lt"/>
              <a:ea typeface="+mn-ea"/>
            </a:endParaRPr>
          </a:p>
        </p:txBody>
      </p:sp>
    </p:spTree>
    <p:extLst>
      <p:ext uri="{BB962C8B-B14F-4D97-AF65-F5344CB8AC3E}">
        <p14:creationId xmlns:p14="http://schemas.microsoft.com/office/powerpoint/2010/main" val="7783279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449263" y="1979613"/>
            <a:ext cx="8229600" cy="4113683"/>
          </a:xfrm>
        </p:spPr>
        <p:txBody>
          <a:bodyPr/>
          <a:lstStyle/>
          <a:p>
            <a:pPr eaLnBrk="1" hangingPunct="1">
              <a:buFontTx/>
              <a:buChar char="•"/>
            </a:pPr>
            <a:r>
              <a:rPr lang="en-US" altLang="en-US" dirty="0" smtClean="0"/>
              <a:t>The same information is needed for exchange between different steps in a statistical production process. </a:t>
            </a:r>
          </a:p>
          <a:p>
            <a:pPr eaLnBrk="1" hangingPunct="1">
              <a:buFontTx/>
              <a:buChar char="•"/>
            </a:pPr>
            <a:endParaRPr lang="en-US" altLang="en-US" sz="400" dirty="0" smtClean="0"/>
          </a:p>
          <a:p>
            <a:pPr eaLnBrk="1" hangingPunct="1">
              <a:buFontTx/>
              <a:buChar char="•"/>
            </a:pPr>
            <a:r>
              <a:rPr lang="en-US" altLang="en-US" dirty="0" smtClean="0"/>
              <a:t>The use of SDMX throughout the process, in combination with a metadata registry (central storage of definitions, classifications, etc.) makes it more efficient and coherent to implement changes, e.g. in definitions</a:t>
            </a:r>
            <a:endParaRPr lang="en-US" altLang="en-US" dirty="0"/>
          </a:p>
          <a:p>
            <a:pPr eaLnBrk="1" hangingPunct="1">
              <a:buFontTx/>
              <a:buChar char="•"/>
            </a:pPr>
            <a:r>
              <a:rPr lang="en-US" altLang="en-US" dirty="0" smtClean="0"/>
              <a:t>Metadata-driven systems</a:t>
            </a:r>
          </a:p>
        </p:txBody>
      </p:sp>
      <p:sp>
        <p:nvSpPr>
          <p:cNvPr id="5" name="Title 1"/>
          <p:cNvSpPr txBox="1">
            <a:spLocks/>
          </p:cNvSpPr>
          <p:nvPr/>
        </p:nvSpPr>
        <p:spPr bwMode="auto">
          <a:xfrm>
            <a:off x="449263" y="1260475"/>
            <a:ext cx="822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marL="0" indent="0" algn="ctr" eaLnBrk="1" hangingPunct="1">
              <a:defRPr/>
            </a:pPr>
            <a:r>
              <a:rPr lang="en-GB" altLang="en-US" sz="2800" kern="0" dirty="0" smtClean="0"/>
              <a:t>Broadening the scope </a:t>
            </a:r>
            <a:r>
              <a:rPr lang="en-GB" altLang="en-US" sz="2800" kern="0" dirty="0"/>
              <a:t>of SDMX </a:t>
            </a:r>
            <a:endParaRPr lang="en-GB" altLang="en-US" kern="0" dirty="0" smtClean="0"/>
          </a:p>
        </p:txBody>
      </p:sp>
      <p:sp>
        <p:nvSpPr>
          <p:cNvPr id="7" name="Slide Number Placeholder 6"/>
          <p:cNvSpPr>
            <a:spLocks noGrp="1"/>
          </p:cNvSpPr>
          <p:nvPr>
            <p:ph type="sldNum" sz="quarter" idx="12"/>
          </p:nvPr>
        </p:nvSpPr>
        <p:spPr/>
        <p:txBody>
          <a:bodyPr/>
          <a:lstStyle/>
          <a:p>
            <a:pPr>
              <a:defRPr/>
            </a:pPr>
            <a:fld id="{F13BA520-69FB-49A5-B99F-D884F212848B}" type="slidenum">
              <a:rPr lang="en-GB" smtClean="0"/>
              <a:pPr>
                <a:defRPr/>
              </a:pPr>
              <a:t>4</a:t>
            </a:fld>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5</a:t>
            </a:fld>
            <a:endParaRPr lang="en-GB"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3981" y="1988840"/>
            <a:ext cx="3422667" cy="3642857"/>
          </a:xfrm>
          <a:prstGeom prst="rect">
            <a:avLst/>
          </a:prstGeom>
        </p:spPr>
      </p:pic>
      <p:pic>
        <p:nvPicPr>
          <p:cNvPr id="11"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58069" y="3212976"/>
            <a:ext cx="1654493" cy="660083"/>
          </a:xfrm>
          <a:prstGeom prst="rect">
            <a:avLst/>
          </a:prstGeom>
          <a:solidFill>
            <a:schemeClr val="bg1"/>
          </a:solidFill>
          <a:ln>
            <a:noFill/>
          </a:ln>
          <a:extLst/>
        </p:spPr>
      </p:pic>
      <p:sp>
        <p:nvSpPr>
          <p:cNvPr id="14" name="Content Placeholder 2"/>
          <p:cNvSpPr>
            <a:spLocks noGrp="1"/>
          </p:cNvSpPr>
          <p:nvPr>
            <p:ph idx="1"/>
          </p:nvPr>
        </p:nvSpPr>
        <p:spPr>
          <a:xfrm>
            <a:off x="449263" y="2552970"/>
            <a:ext cx="3618681" cy="2304256"/>
          </a:xfrm>
        </p:spPr>
        <p:txBody>
          <a:bodyPr/>
          <a:lstStyle/>
          <a:p>
            <a:pPr marL="0" indent="0" eaLnBrk="1" hangingPunct="1">
              <a:buFontTx/>
              <a:buNone/>
            </a:pPr>
            <a:r>
              <a:rPr lang="en-US" altLang="en-US" dirty="0" smtClean="0">
                <a:sym typeface="Wingdings" pitchFamily="2" charset="2"/>
              </a:rPr>
              <a:t> </a:t>
            </a:r>
            <a:r>
              <a:rPr lang="en-US" altLang="en-US" dirty="0" smtClean="0"/>
              <a:t>Standard metadata layer for the description and use of data and metadata throughout the process</a:t>
            </a:r>
          </a:p>
        </p:txBody>
      </p:sp>
      <p:sp>
        <p:nvSpPr>
          <p:cNvPr id="15" name="Title 1"/>
          <p:cNvSpPr txBox="1">
            <a:spLocks/>
          </p:cNvSpPr>
          <p:nvPr/>
        </p:nvSpPr>
        <p:spPr bwMode="auto">
          <a:xfrm>
            <a:off x="449263" y="1260475"/>
            <a:ext cx="822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marL="0" indent="0" algn="ctr" eaLnBrk="1" hangingPunct="1">
              <a:defRPr/>
            </a:pPr>
            <a:r>
              <a:rPr lang="en-GB" altLang="en-US" sz="2800" kern="0" dirty="0" smtClean="0"/>
              <a:t>Broadening the scope </a:t>
            </a:r>
            <a:r>
              <a:rPr lang="en-GB" altLang="en-US" sz="2800" kern="0" dirty="0"/>
              <a:t>of SDMX </a:t>
            </a:r>
            <a:endParaRPr lang="en-GB" altLang="en-US" kern="0" dirty="0" smtClean="0"/>
          </a:p>
        </p:txBody>
      </p:sp>
    </p:spTree>
    <p:extLst>
      <p:ext uri="{BB962C8B-B14F-4D97-AF65-F5344CB8AC3E}">
        <p14:creationId xmlns:p14="http://schemas.microsoft.com/office/powerpoint/2010/main" val="20822644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2" y="1224415"/>
            <a:ext cx="8229600" cy="531561"/>
          </a:xfrm>
        </p:spPr>
        <p:txBody>
          <a:bodyPr/>
          <a:lstStyle/>
          <a:p>
            <a:pPr algn="ctr"/>
            <a:r>
              <a:rPr lang="en-GB" sz="2000" dirty="0" smtClean="0"/>
              <a:t>GSBPM and SDMX: towards a more complete picture</a:t>
            </a:r>
            <a:endParaRPr lang="en-GB" sz="2000" dirty="0"/>
          </a:p>
        </p:txBody>
      </p:sp>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6</a:t>
            </a:fld>
            <a:endParaRPr lang="en-GB" dirty="0"/>
          </a:p>
        </p:txBody>
      </p:sp>
      <p:pic>
        <p:nvPicPr>
          <p:cNvPr id="6" name="Picture 5" descr="GSBPM-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185670" y="467852"/>
            <a:ext cx="4794885" cy="7658100"/>
          </a:xfrm>
          <a:prstGeom prst="rect">
            <a:avLst/>
          </a:prstGeom>
          <a:noFill/>
          <a:ln>
            <a:noFill/>
          </a:ln>
        </p:spPr>
      </p:pic>
      <p:sp>
        <p:nvSpPr>
          <p:cNvPr id="9" name="Oval 8"/>
          <p:cNvSpPr/>
          <p:nvPr/>
        </p:nvSpPr>
        <p:spPr>
          <a:xfrm>
            <a:off x="6444208" y="2357979"/>
            <a:ext cx="936104" cy="2799213"/>
          </a:xfrm>
          <a:prstGeom prst="ellipse">
            <a:avLst/>
          </a:prstGeom>
          <a:solidFill>
            <a:srgbClr val="FB85DC">
              <a:alpha val="31765"/>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ndParaRPr>
          </a:p>
        </p:txBody>
      </p:sp>
      <p:sp>
        <p:nvSpPr>
          <p:cNvPr id="11" name="Oval 10"/>
          <p:cNvSpPr/>
          <p:nvPr/>
        </p:nvSpPr>
        <p:spPr>
          <a:xfrm>
            <a:off x="754062" y="2357979"/>
            <a:ext cx="3797069" cy="3815810"/>
          </a:xfrm>
          <a:prstGeom prst="ellipse">
            <a:avLst/>
          </a:prstGeom>
          <a:solidFill>
            <a:srgbClr val="FB85DC">
              <a:alpha val="31765"/>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ndParaRPr>
          </a:p>
        </p:txBody>
      </p:sp>
      <p:sp>
        <p:nvSpPr>
          <p:cNvPr id="13" name="Oval 12"/>
          <p:cNvSpPr/>
          <p:nvPr/>
        </p:nvSpPr>
        <p:spPr>
          <a:xfrm>
            <a:off x="4551131" y="2780928"/>
            <a:ext cx="1893077" cy="2376264"/>
          </a:xfrm>
          <a:prstGeom prst="ellipse">
            <a:avLst/>
          </a:prstGeom>
          <a:solidFill>
            <a:srgbClr val="FB85DC">
              <a:alpha val="31765"/>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ndParaRPr>
          </a:p>
        </p:txBody>
      </p:sp>
    </p:spTree>
    <p:extLst>
      <p:ext uri="{BB962C8B-B14F-4D97-AF65-F5344CB8AC3E}">
        <p14:creationId xmlns:p14="http://schemas.microsoft.com/office/powerpoint/2010/main" val="1139568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23850" y="1125539"/>
            <a:ext cx="8640763" cy="719286"/>
          </a:xfrm>
        </p:spPr>
        <p:txBody>
          <a:bodyPr/>
          <a:lstStyle/>
          <a:p>
            <a:pPr indent="0" algn="ctr" eaLnBrk="1" hangingPunct="1"/>
            <a:r>
              <a:rPr lang="en-GB" altLang="en-US" dirty="0" smtClean="0"/>
              <a:t>SDMX and standards integration</a:t>
            </a:r>
          </a:p>
        </p:txBody>
      </p:sp>
      <p:sp>
        <p:nvSpPr>
          <p:cNvPr id="3" name="Content Placeholder 2"/>
          <p:cNvSpPr>
            <a:spLocks noGrp="1"/>
          </p:cNvSpPr>
          <p:nvPr>
            <p:ph idx="1"/>
          </p:nvPr>
        </p:nvSpPr>
        <p:spPr>
          <a:xfrm>
            <a:off x="179388" y="1916832"/>
            <a:ext cx="8723312" cy="4752257"/>
          </a:xfrm>
        </p:spPr>
        <p:txBody>
          <a:bodyPr/>
          <a:lstStyle/>
          <a:p>
            <a:pPr marL="355600" lvl="1" indent="-355600" eaLnBrk="1" hangingPunct="1">
              <a:spcBef>
                <a:spcPts val="0"/>
              </a:spcBef>
              <a:spcAft>
                <a:spcPts val="1200"/>
              </a:spcAft>
              <a:defRPr/>
            </a:pPr>
            <a:r>
              <a:rPr lang="en-US" sz="2200" b="0" dirty="0" smtClean="0"/>
              <a:t>SDMX </a:t>
            </a:r>
            <a:r>
              <a:rPr lang="en-US" sz="2200" b="0" dirty="0"/>
              <a:t>promotes an incremental movement </a:t>
            </a:r>
            <a:r>
              <a:rPr lang="en-US" sz="2200" b="0" dirty="0" smtClean="0"/>
              <a:t>towards a data </a:t>
            </a:r>
            <a:r>
              <a:rPr lang="en-US" sz="2200" b="0" dirty="0"/>
              <a:t>and metadata sharing </a:t>
            </a:r>
            <a:r>
              <a:rPr lang="en-US" sz="2200" b="0" dirty="0" smtClean="0"/>
              <a:t>model with the production of comparable and accurate statistics</a:t>
            </a:r>
            <a:r>
              <a:rPr lang="en-US" sz="2200" b="0" dirty="0"/>
              <a:t>.</a:t>
            </a:r>
            <a:endParaRPr lang="en-US" sz="2200" b="0" dirty="0" smtClean="0"/>
          </a:p>
          <a:p>
            <a:pPr marL="355600" lvl="1" indent="-355600" eaLnBrk="1" hangingPunct="1">
              <a:spcBef>
                <a:spcPts val="0"/>
              </a:spcBef>
              <a:spcAft>
                <a:spcPts val="1200"/>
              </a:spcAft>
              <a:defRPr/>
            </a:pPr>
            <a:r>
              <a:rPr lang="en-GB" altLang="en-US" sz="2200" b="0" dirty="0"/>
              <a:t>The increasing use of </a:t>
            </a:r>
            <a:r>
              <a:rPr lang="en-GB" altLang="en-US" sz="2200" b="0" dirty="0" smtClean="0"/>
              <a:t>SDMX:</a:t>
            </a:r>
            <a:br>
              <a:rPr lang="en-GB" altLang="en-US" sz="2200" b="0" dirty="0" smtClean="0"/>
            </a:br>
            <a:r>
              <a:rPr lang="en-GB" altLang="en-US" sz="2200" b="0" dirty="0" smtClean="0"/>
              <a:t>a) </a:t>
            </a:r>
            <a:r>
              <a:rPr lang="en-GB" altLang="en-US" sz="2200" b="0" dirty="0"/>
              <a:t>improves the quality of the </a:t>
            </a:r>
            <a:r>
              <a:rPr lang="en-GB" altLang="en-US" sz="2200" b="0" dirty="0" smtClean="0"/>
              <a:t>statistical process</a:t>
            </a:r>
            <a:br>
              <a:rPr lang="en-GB" altLang="en-US" sz="2200" b="0" dirty="0" smtClean="0"/>
            </a:br>
            <a:r>
              <a:rPr lang="en-GB" altLang="en-US" sz="2200" b="0" dirty="0" smtClean="0"/>
              <a:t>b) enables simplified exchange and dissemination processes, improving timeliness and accessibility</a:t>
            </a:r>
          </a:p>
          <a:p>
            <a:pPr marL="355600" lvl="1" indent="-355600" eaLnBrk="1" hangingPunct="1">
              <a:spcBef>
                <a:spcPts val="0"/>
              </a:spcBef>
              <a:spcAft>
                <a:spcPts val="1200"/>
              </a:spcAft>
              <a:defRPr/>
            </a:pPr>
            <a:r>
              <a:rPr lang="en-GB" sz="2200" b="0" dirty="0" smtClean="0"/>
              <a:t>Statistical </a:t>
            </a:r>
            <a:r>
              <a:rPr lang="en-GB" sz="2200" b="0" dirty="0"/>
              <a:t>integration </a:t>
            </a:r>
            <a:r>
              <a:rPr lang="en-GB" sz="2200" b="0" dirty="0" smtClean="0"/>
              <a:t>goes </a:t>
            </a:r>
            <a:r>
              <a:rPr lang="en-GB" sz="2200" b="0" dirty="0"/>
              <a:t>hand-in-hand with technical integration and standardisation</a:t>
            </a:r>
            <a:r>
              <a:rPr lang="en-GB" sz="2200" b="0" dirty="0" smtClean="0"/>
              <a:t>.</a:t>
            </a:r>
            <a:endParaRPr lang="en-GB" dirty="0"/>
          </a:p>
          <a:p>
            <a:pPr marL="0" indent="0" eaLnBrk="1" hangingPunct="1">
              <a:buFont typeface="Arial" pitchFamily="34" charset="0"/>
              <a:buNone/>
              <a:defRPr/>
            </a:pPr>
            <a:endParaRPr lang="en-GB" dirty="0"/>
          </a:p>
        </p:txBody>
      </p:sp>
      <p:sp>
        <p:nvSpPr>
          <p:cNvPr id="7" name="Slide Number Placeholder 6"/>
          <p:cNvSpPr>
            <a:spLocks noGrp="1"/>
          </p:cNvSpPr>
          <p:nvPr>
            <p:ph type="sldNum" sz="quarter" idx="12"/>
          </p:nvPr>
        </p:nvSpPr>
        <p:spPr/>
        <p:txBody>
          <a:bodyPr/>
          <a:lstStyle/>
          <a:p>
            <a:pPr>
              <a:defRPr/>
            </a:pPr>
            <a:fld id="{F13BA520-69FB-49A5-B99F-D884F212848B}" type="slidenum">
              <a:rPr lang="en-GB" smtClean="0"/>
              <a:pPr>
                <a:defRPr/>
              </a:pPr>
              <a:t>7</a:t>
            </a:fld>
            <a:endParaRPr lang="en-GB"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602" y="1297175"/>
            <a:ext cx="8229600" cy="403634"/>
          </a:xfrm>
        </p:spPr>
        <p:txBody>
          <a:bodyPr/>
          <a:lstStyle/>
          <a:p>
            <a:r>
              <a:rPr lang="en-GB" dirty="0" smtClean="0"/>
              <a:t>Building bridges</a:t>
            </a:r>
            <a:endParaRPr lang="en-GB" dirty="0"/>
          </a:p>
        </p:txBody>
      </p:sp>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8</a:t>
            </a:fld>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4637816"/>
            <a:ext cx="4503176" cy="222018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3" y="1772816"/>
            <a:ext cx="4503177" cy="273630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2120" y="1412776"/>
            <a:ext cx="2292313" cy="3444732"/>
          </a:xfrm>
          <a:prstGeom prst="rect">
            <a:avLst/>
          </a:prstGeom>
        </p:spPr>
      </p:pic>
      <p:sp>
        <p:nvSpPr>
          <p:cNvPr id="9" name="Title 1"/>
          <p:cNvSpPr txBox="1">
            <a:spLocks/>
          </p:cNvSpPr>
          <p:nvPr/>
        </p:nvSpPr>
        <p:spPr bwMode="auto">
          <a:xfrm>
            <a:off x="5652120" y="5157193"/>
            <a:ext cx="2736304"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GB" kern="0" dirty="0" smtClean="0"/>
              <a:t>…not walls</a:t>
            </a:r>
            <a:endParaRPr lang="en-GB" kern="0" dirty="0"/>
          </a:p>
        </p:txBody>
      </p:sp>
    </p:spTree>
    <p:extLst>
      <p:ext uri="{BB962C8B-B14F-4D97-AF65-F5344CB8AC3E}">
        <p14:creationId xmlns:p14="http://schemas.microsoft.com/office/powerpoint/2010/main" val="1681628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200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pPr>
              <a:defRPr/>
            </a:pPr>
            <a:fld id="{F13BA520-69FB-49A5-B99F-D884F212848B}" type="slidenum">
              <a:rPr lang="en-GB" smtClean="0"/>
              <a:pPr>
                <a:defRPr/>
              </a:pPr>
              <a:t>9</a:t>
            </a:fld>
            <a:endParaRPr lang="en-GB" dirty="0"/>
          </a:p>
        </p:txBody>
      </p:sp>
      <p:sp>
        <p:nvSpPr>
          <p:cNvPr id="2" name="TextBox 1"/>
          <p:cNvSpPr txBox="1"/>
          <p:nvPr/>
        </p:nvSpPr>
        <p:spPr>
          <a:xfrm>
            <a:off x="323528" y="476672"/>
            <a:ext cx="2808312" cy="461665"/>
          </a:xfrm>
          <a:prstGeom prst="rect">
            <a:avLst/>
          </a:prstGeom>
          <a:noFill/>
        </p:spPr>
        <p:txBody>
          <a:bodyPr wrap="square" rtlCol="0">
            <a:spAutoFit/>
          </a:bodyPr>
          <a:lstStyle/>
          <a:p>
            <a:r>
              <a:rPr lang="en-GB" sz="2400" b="0" dirty="0" smtClean="0">
                <a:solidFill>
                  <a:schemeClr val="bg1"/>
                </a:solidFill>
              </a:rPr>
              <a:t>Building bridges</a:t>
            </a:r>
          </a:p>
        </p:txBody>
      </p:sp>
      <p:pic>
        <p:nvPicPr>
          <p:cNvPr id="7" name="Content Placeholder 4"/>
          <p:cNvPicPr>
            <a:picLocks noGrp="1" noChangeAspect="1"/>
          </p:cNvPicPr>
          <p:nvPr>
            <p:ph idx="1"/>
          </p:nvPr>
        </p:nvPicPr>
        <p:blipFill>
          <a:blip r:embed="rId3"/>
          <a:stretch>
            <a:fillRect/>
          </a:stretch>
        </p:blipFill>
        <p:spPr>
          <a:xfrm>
            <a:off x="-1188640" y="938337"/>
            <a:ext cx="11953328" cy="623507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Estat_blue_E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DMX-TWG">
  <a:themeElements>
    <a:clrScheme name="SDMX 20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DMX 201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DMX 20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DMX 201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DMX 201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DMX 201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DMX 201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DMX 201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DMX 201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DMX 201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DMX 201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DMX 201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DMX 201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DMX 201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3875</TotalTime>
  <Words>1372</Words>
  <Application>Microsoft Office PowerPoint</Application>
  <PresentationFormat>On-screen Show (4:3)</PresentationFormat>
  <Paragraphs>229</Paragraphs>
  <Slides>21</Slides>
  <Notes>20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ＭＳ Ｐゴシック</vt:lpstr>
      <vt:lpstr>Arial</vt:lpstr>
      <vt:lpstr>Calibri</vt:lpstr>
      <vt:lpstr>Courier New</vt:lpstr>
      <vt:lpstr>Verdana</vt:lpstr>
      <vt:lpstr>Wingdings</vt:lpstr>
      <vt:lpstr>Estat_blue_EN</vt:lpstr>
      <vt:lpstr>SDMX-TWG</vt:lpstr>
      <vt:lpstr>SDMX and Global Standardisation</vt:lpstr>
      <vt:lpstr>Outline</vt:lpstr>
      <vt:lpstr>PowerPoint Presentation</vt:lpstr>
      <vt:lpstr>PowerPoint Presentation</vt:lpstr>
      <vt:lpstr>PowerPoint Presentation</vt:lpstr>
      <vt:lpstr>GSBPM and SDMX: towards a more complete picture</vt:lpstr>
      <vt:lpstr>SDMX and standards integration</vt:lpstr>
      <vt:lpstr>Building bridges</vt:lpstr>
      <vt:lpstr>PowerPoint Presentation</vt:lpstr>
      <vt:lpstr>SDMX and Linked Open Data</vt:lpstr>
      <vt:lpstr>PowerPoint Presentation</vt:lpstr>
      <vt:lpstr>SDMX and RDF: Scenario</vt:lpstr>
      <vt:lpstr>PowerPoint Presentation</vt:lpstr>
      <vt:lpstr>VTL: Validation and Transformation Language</vt:lpstr>
      <vt:lpstr>SDMX and DDI</vt:lpstr>
      <vt:lpstr>SDMX and DDI: similarities and differences</vt:lpstr>
      <vt:lpstr>PowerPoint Presentation</vt:lpstr>
      <vt:lpstr>PowerPoint Presentation</vt:lpstr>
      <vt:lpstr>Opportunities and challenges</vt:lpstr>
      <vt:lpstr>All good standards change</vt:lpstr>
      <vt:lpstr>Thanks for your attention!</vt:lpstr>
    </vt:vector>
  </TitlesOfParts>
  <Company>European Commission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 of play of the ESSnet programme</dc:title>
  <dc:creator>Marco.Pellegrino@ec.europa.eu</dc:creator>
  <cp:lastModifiedBy>pellemar</cp:lastModifiedBy>
  <cp:revision>223</cp:revision>
  <cp:lastPrinted>2015-09-24T18:47:04Z</cp:lastPrinted>
  <dcterms:created xsi:type="dcterms:W3CDTF">2012-11-16T16:32:03Z</dcterms:created>
  <dcterms:modified xsi:type="dcterms:W3CDTF">2015-09-30T04:46:30Z</dcterms:modified>
</cp:coreProperties>
</file>